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0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72" r:id="rId7"/>
    <p:sldId id="271" r:id="rId8"/>
    <p:sldId id="273" r:id="rId9"/>
    <p:sldId id="264" r:id="rId10"/>
    <p:sldId id="265" r:id="rId11"/>
    <p:sldId id="263" r:id="rId12"/>
    <p:sldId id="280" r:id="rId13"/>
    <p:sldId id="269" r:id="rId14"/>
    <p:sldId id="270" r:id="rId15"/>
    <p:sldId id="274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5510" autoAdjust="0"/>
  </p:normalViewPr>
  <p:slideViewPr>
    <p:cSldViewPr>
      <p:cViewPr>
        <p:scale>
          <a:sx n="100" d="100"/>
          <a:sy n="100" d="100"/>
        </p:scale>
        <p:origin x="-3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6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ADCD1-638C-4D68-9C10-03825C5759FF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80C4E-75F1-4763-AA10-F60A7C0BDC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8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0C4E-75F1-4763-AA10-F60A7C0BDC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99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0C4E-75F1-4763-AA10-F60A7C0BDC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069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80C4E-75F1-4763-AA10-F60A7C0BDC0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21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50C8-428C-4426-855F-E17F4E20582C}" type="datetime1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BA831-A309-4E72-AF39-71C3FBD9ABCC}" type="datetime1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BCE91-538B-4CC1-8382-43E7219113EB}" type="datetime1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9FC0C-5E40-4790-9007-A3FB951227D0}" type="datetime1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E960-14AD-468A-833A-DDBFAE296950}" type="datetime1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D0FD7-6F6B-45EF-85C9-7510E2A7237F}" type="datetime1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9CDA-7140-4FB2-BD6E-B373D1D457FE}" type="datetime1">
              <a:rPr lang="ru-RU" smtClean="0"/>
              <a:t>24.10.2014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F5FD-7CCD-4BF9-B2C0-34A71DC083BF}" type="datetime1">
              <a:rPr lang="ru-RU" smtClean="0"/>
              <a:t>24.10.2014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8492D-2242-4790-AC36-36FB870ABDAB}" type="datetime1">
              <a:rPr lang="ru-RU" smtClean="0"/>
              <a:t>24.10.2014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BA3CA-F233-468F-9BB3-18B28710FF84}" type="datetime1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52353-B271-4DE9-A140-5AE1E11704FA}" type="datetime1">
              <a:rPr lang="ru-RU" smtClean="0"/>
              <a:t>24.10.2014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FF1EFAB-BCFA-42C9-B9CE-352E886E5CE2}" type="datetime1">
              <a:rPr lang="ru-RU" smtClean="0"/>
              <a:t>24.10.2014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64704"/>
            <a:ext cx="8424936" cy="5400600"/>
          </a:xfrm>
        </p:spPr>
        <p:txBody>
          <a:bodyPr/>
          <a:lstStyle/>
          <a:p>
            <a:pPr marL="182880" indent="0" algn="r">
              <a:buNone/>
            </a:pPr>
            <a:r>
              <a:rPr lang="ru-RU" dirty="0"/>
              <a:t>Инструкция для недропользователей </a:t>
            </a:r>
            <a:r>
              <a:rPr lang="ru-RU" dirty="0" smtClean="0"/>
              <a:t>по заполнению статистической отчетности по форме №4-ЛС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1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8280920" cy="6336704"/>
          </a:xfrm>
        </p:spPr>
        <p:txBody>
          <a:bodyPr/>
          <a:lstStyle/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1027" name="Picture 3" descr="D:\Барышева\Отчетность 4-ЛС\Презентация\Изображения\009_Паспорт скважин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"/>
            <a:ext cx="4427984" cy="685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2034" y="189800"/>
            <a:ext cx="4598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dirty="0">
                <a:latin typeface="Georgia" pitchFamily="18" charset="0"/>
              </a:rPr>
              <a:t>В графах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3–8</a:t>
            </a:r>
            <a:r>
              <a:rPr lang="ru-RU" dirty="0">
                <a:latin typeface="Georgia" pitchFamily="18" charset="0"/>
              </a:rPr>
              <a:t> показатели приводятся в метрах (м) от поверхности земли с одним знаком после запятой. При избыточном давлении производится пересчет значений показателей в метры водяного столба и перед цифрой ставится знак плюс. Эти сведения также имеются в техническом паспорте скважины.</a:t>
            </a: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3559" y="3124761"/>
            <a:ext cx="44583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600" dirty="0" smtClean="0">
                <a:latin typeface="Georgia" pitchFamily="18" charset="0"/>
              </a:rPr>
              <a:t>– статический </a:t>
            </a:r>
            <a:r>
              <a:rPr lang="ru-RU" sz="1600" dirty="0">
                <a:latin typeface="Georgia" pitchFamily="18" charset="0"/>
              </a:rPr>
              <a:t>уровень, м (может быть со знаком </a:t>
            </a:r>
            <a:r>
              <a:rPr lang="ru-RU" sz="1600" dirty="0" smtClean="0">
                <a:latin typeface="Georgia" pitchFamily="18" charset="0"/>
              </a:rPr>
              <a:t>+);</a:t>
            </a:r>
            <a:endParaRPr lang="ru-RU" sz="1600" dirty="0">
              <a:latin typeface="Georgia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50020" y="2804139"/>
            <a:ext cx="444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ru-RU" sz="1600" dirty="0">
                <a:latin typeface="Georgia" pitchFamily="18" charset="0"/>
              </a:rPr>
              <a:t>–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>
                <a:latin typeface="Georgia" pitchFamily="18" charset="0"/>
              </a:rPr>
              <a:t>глубина скважины, м</a:t>
            </a:r>
            <a:r>
              <a:rPr lang="ru-RU" sz="1600" dirty="0" smtClean="0">
                <a:latin typeface="Georgia" pitchFamily="18" charset="0"/>
              </a:rPr>
              <a:t>;</a:t>
            </a:r>
            <a:endParaRPr lang="ru-RU" sz="1600" dirty="0"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931" y="4339474"/>
            <a:ext cx="45967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Georgia" pitchFamily="18" charset="0"/>
              </a:rPr>
              <a:t>Если на участке недр геологическое изучение и добыча подземных вод осуществляются только одной скважиной, то показатели глубин кровли, статического и динамического уровней заносятся в графы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3, 5 </a:t>
            </a:r>
            <a:r>
              <a:rPr lang="ru-RU" sz="1400" dirty="0">
                <a:latin typeface="Georgia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>
                <a:latin typeface="Georgia" pitchFamily="18" charset="0"/>
              </a:rPr>
              <a:t>, а в графах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4, 6 </a:t>
            </a:r>
            <a:r>
              <a:rPr lang="ru-RU" sz="1400" dirty="0">
                <a:latin typeface="Georgia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dirty="0">
                <a:latin typeface="Georgia" pitchFamily="18" charset="0"/>
              </a:rPr>
              <a:t> проставляются прочерки.</a:t>
            </a:r>
          </a:p>
          <a:p>
            <a:pPr algn="just"/>
            <a:r>
              <a:rPr lang="ru-RU" sz="1400" dirty="0">
                <a:latin typeface="Georgia" pitchFamily="18" charset="0"/>
              </a:rPr>
              <a:t>Если водоносный горизонт вскрыт несколькими скважинами, то в графах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3, 5 </a:t>
            </a:r>
            <a:r>
              <a:rPr lang="ru-RU" sz="1400" dirty="0">
                <a:latin typeface="Georgia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>
                <a:latin typeface="Georgia" pitchFamily="18" charset="0"/>
              </a:rPr>
              <a:t> указываются </a:t>
            </a:r>
            <a:r>
              <a:rPr lang="ru-RU" sz="1400" u="sng" dirty="0">
                <a:latin typeface="Georgia" pitchFamily="18" charset="0"/>
              </a:rPr>
              <a:t>минимальные</a:t>
            </a:r>
            <a:r>
              <a:rPr lang="ru-RU" sz="1400" dirty="0">
                <a:latin typeface="Georgia" pitchFamily="18" charset="0"/>
              </a:rPr>
              <a:t> значения глубин, а в графах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4, 6 </a:t>
            </a:r>
            <a:r>
              <a:rPr lang="ru-RU" sz="1400" dirty="0">
                <a:latin typeface="Georgia" pitchFamily="18" charset="0"/>
              </a:rPr>
              <a:t>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400" dirty="0">
                <a:latin typeface="Georgia" pitchFamily="18" charset="0"/>
              </a:rPr>
              <a:t> – </a:t>
            </a:r>
            <a:r>
              <a:rPr lang="ru-RU" sz="1400" u="sng" dirty="0">
                <a:latin typeface="Georgia" pitchFamily="18" charset="0"/>
              </a:rPr>
              <a:t>максимальные</a:t>
            </a:r>
            <a:r>
              <a:rPr lang="ru-RU" sz="1400" dirty="0">
                <a:latin typeface="Georgia" pitchFamily="18" charset="0"/>
              </a:rPr>
              <a:t> значения глубин.</a:t>
            </a:r>
          </a:p>
          <a:p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699792" y="1052738"/>
            <a:ext cx="4536504" cy="19206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7236296" y="1052736"/>
            <a:ext cx="10081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535996" y="2348884"/>
            <a:ext cx="2340260" cy="936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876256" y="2348880"/>
            <a:ext cx="1152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6804" y="3986535"/>
            <a:ext cx="4490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600" dirty="0" smtClean="0">
                <a:latin typeface="Georgia" pitchFamily="18" charset="0"/>
              </a:rPr>
              <a:t>– динамический уровень, м.</a:t>
            </a:r>
            <a:endParaRPr lang="ru-RU" sz="1600" dirty="0">
              <a:latin typeface="Georgia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3059832" y="4155812"/>
            <a:ext cx="4032448" cy="1217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/>
          <p:nvPr/>
        </p:nvCxnSpPr>
        <p:spPr>
          <a:xfrm flipH="1">
            <a:off x="7109953" y="5441741"/>
            <a:ext cx="12241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162931" y="3688289"/>
            <a:ext cx="394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ru-RU" sz="1600" dirty="0">
                <a:latin typeface="Georgia" pitchFamily="18" charset="0"/>
              </a:rPr>
              <a:t>–</a:t>
            </a:r>
            <a:r>
              <a:rPr lang="ru-RU" sz="1600" dirty="0" smtClean="0">
                <a:latin typeface="Georgia" pitchFamily="18" charset="0"/>
              </a:rPr>
              <a:t> глубина залегания кровли, м;</a:t>
            </a:r>
            <a:endParaRPr lang="ru-RU" sz="1600" dirty="0">
              <a:latin typeface="Georgia" pitchFamily="18" charset="0"/>
            </a:endParaRPr>
          </a:p>
        </p:txBody>
      </p:sp>
      <p:cxnSp>
        <p:nvCxnSpPr>
          <p:cNvPr id="1040" name="Прямая со стрелкой 1039"/>
          <p:cNvCxnSpPr/>
          <p:nvPr/>
        </p:nvCxnSpPr>
        <p:spPr>
          <a:xfrm flipV="1">
            <a:off x="3491880" y="3068961"/>
            <a:ext cx="2088232" cy="7886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Прямая соединительная линия 1041"/>
          <p:cNvCxnSpPr/>
          <p:nvPr/>
        </p:nvCxnSpPr>
        <p:spPr>
          <a:xfrm flipH="1">
            <a:off x="5580112" y="3044507"/>
            <a:ext cx="28803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2644" y="648823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90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29" grpId="0"/>
      <p:bldP spid="10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Барышева\Отчетность 4-ЛС\Презентация\Изображения\4ЛС-3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6" y="1656676"/>
            <a:ext cx="8492405" cy="141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5" y="548680"/>
            <a:ext cx="8492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600" dirty="0">
                <a:latin typeface="Georgia" pitchFamily="18" charset="0"/>
              </a:rPr>
              <a:t>По строкам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08–10 (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Georgia" pitchFamily="18" charset="0"/>
              </a:rPr>
              <a:t>приводятся сведения обо всех водоносных горизонтах, по которым в соответствии с лицензией предусмотрено геологическое изучение или разрешена добыча подземных вод.</a:t>
            </a:r>
          </a:p>
          <a:p>
            <a:pPr algn="just"/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084696" y="2543904"/>
            <a:ext cx="0" cy="522862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84696" y="2651446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323" y="3472458"/>
            <a:ext cx="849240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600" dirty="0">
                <a:latin typeface="Georgia" pitchFamily="18" charset="0"/>
              </a:rPr>
              <a:t>Если в Вашей лицензии, в паспортах скважин встречается название только одного водоносного горизонта, то </a:t>
            </a:r>
            <a:r>
              <a:rPr lang="ru-RU" sz="1600" dirty="0" smtClean="0">
                <a:latin typeface="Georgia" pitchFamily="18" charset="0"/>
              </a:rPr>
              <a:t>заполняется только строка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1600" dirty="0" smtClean="0">
                <a:latin typeface="Georgia" pitchFamily="18" charset="0"/>
              </a:rPr>
              <a:t>, а в строках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ru-RU" sz="1600" dirty="0" smtClean="0">
                <a:latin typeface="Georgia" pitchFamily="18" charset="0"/>
              </a:rPr>
              <a:t>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 smtClean="0">
                <a:latin typeface="Georgia" pitchFamily="18" charset="0"/>
              </a:rPr>
              <a:t> ставятся прочерки. Если же в Вашей лицензии </a:t>
            </a:r>
            <a:r>
              <a:rPr lang="ru-RU" sz="1600" dirty="0">
                <a:latin typeface="Georgia" pitchFamily="18" charset="0"/>
              </a:rPr>
              <a:t>несколько скважин и несколько водоносных горизонтов, то в отчётной форме заполняются строки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ru-RU" sz="1600" dirty="0">
                <a:latin typeface="Georgia" pitchFamily="18" charset="0"/>
              </a:rPr>
              <a:t>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>
                <a:latin typeface="Georgia" pitchFamily="18" charset="0"/>
              </a:rPr>
              <a:t>.</a:t>
            </a:r>
          </a:p>
          <a:p>
            <a:pPr indent="180975" algn="just"/>
            <a:r>
              <a:rPr lang="ru-RU" sz="1600" dirty="0">
                <a:latin typeface="Georgia" pitchFamily="18" charset="0"/>
              </a:rPr>
              <a:t>Если на участке недр имеется четыре водоносных горизонта, то заполняется </a:t>
            </a:r>
            <a:r>
              <a:rPr lang="ru-RU" sz="1600" dirty="0" smtClean="0">
                <a:latin typeface="Georgia" pitchFamily="18" charset="0"/>
                <a:cs typeface="Times New Roman" pitchFamily="18" charset="0"/>
              </a:rPr>
              <a:t>две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>
                <a:latin typeface="Georgia" pitchFamily="18" charset="0"/>
              </a:rPr>
              <a:t>формы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4-ЛС</a:t>
            </a:r>
            <a:r>
              <a:rPr lang="ru-RU" sz="1600" dirty="0">
                <a:latin typeface="Georgia" pitchFamily="18" charset="0"/>
              </a:rPr>
              <a:t>. В первой форме подаются сведения 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3-х</a:t>
            </a:r>
            <a:r>
              <a:rPr lang="ru-RU" sz="1600" dirty="0">
                <a:latin typeface="Georgia" pitchFamily="18" charset="0"/>
              </a:rPr>
              <a:t> водоносных горизонтах, сведения о скважинах, объёмах добычи, качестве воды и документах, подтверждающих качество воды (Разделы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3,4,5,6,7</a:t>
            </a:r>
            <a:r>
              <a:rPr lang="ru-RU" sz="1600" dirty="0">
                <a:latin typeface="Georgia" pitchFamily="18" charset="0"/>
              </a:rPr>
              <a:t>) Во второй форме заполняется строка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1600" dirty="0">
                <a:latin typeface="Georgia" pitchFamily="18" charset="0"/>
              </a:rPr>
              <a:t>, а в строках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09</a:t>
            </a:r>
            <a:r>
              <a:rPr lang="ru-RU" sz="1600" dirty="0">
                <a:latin typeface="Georgia" pitchFamily="18" charset="0"/>
              </a:rPr>
              <a:t>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dirty="0">
                <a:latin typeface="Georgia" pitchFamily="18" charset="0"/>
              </a:rPr>
              <a:t> проставляются прочерки и далее заполняются разделы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3,4,5,6,7,8</a:t>
            </a:r>
            <a:r>
              <a:rPr lang="ru-RU" sz="1600" dirty="0">
                <a:latin typeface="Georgia" pitchFamily="18" charset="0"/>
              </a:rPr>
              <a:t> для горизонта, указанного в графе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1600" dirty="0">
                <a:latin typeface="Georgia" pitchFamily="18" charset="0"/>
              </a:rPr>
              <a:t> второй формы.</a:t>
            </a:r>
          </a:p>
          <a:p>
            <a:pPr indent="180975" algn="just"/>
            <a:endParaRPr lang="ru-RU" dirty="0" smtClean="0">
              <a:latin typeface="Georgia" pitchFamily="18" charset="0"/>
            </a:endParaRPr>
          </a:p>
          <a:p>
            <a:pPr indent="180975" algn="just"/>
            <a:endParaRPr lang="ru-RU" dirty="0">
              <a:latin typeface="Georgia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779912" y="6485979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7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Барышева\Отчетность 4-ЛС\Презентация\Изображения\4ЛС-3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12" y="2632588"/>
            <a:ext cx="8497205" cy="154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331640" y="404664"/>
            <a:ext cx="5970494" cy="8354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Раздел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Georgia" pitchFamily="18" charset="0"/>
              </a:rPr>
              <a:t>. Сведения о скважинах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422995" y="989906"/>
            <a:ext cx="8208912" cy="561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975" algn="just"/>
            <a:r>
              <a:rPr lang="ru-RU" sz="1600" dirty="0" smtClean="0">
                <a:latin typeface="Georgia" pitchFamily="18" charset="0"/>
              </a:rPr>
              <a:t>В разделах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4–6</a:t>
            </a:r>
            <a:r>
              <a:rPr lang="ru-RU" sz="1600" dirty="0" smtClean="0">
                <a:latin typeface="Georgia" pitchFamily="18" charset="0"/>
              </a:rPr>
              <a:t> отчётной формы соответствующие сведения о наименовании скважин, о типе и целевом использовании подземных вод, о контролируемых химических компонентах приводятся </a:t>
            </a:r>
            <a:r>
              <a:rPr lang="ru-RU" sz="1600" u="sng" dirty="0" smtClean="0">
                <a:latin typeface="Georgia" pitchFamily="18" charset="0"/>
              </a:rPr>
              <a:t>только по тем водоносным горизонтам</a:t>
            </a:r>
            <a:r>
              <a:rPr lang="ru-RU" sz="1600" dirty="0" smtClean="0">
                <a:latin typeface="Georgia" pitchFamily="18" charset="0"/>
              </a:rPr>
              <a:t>, которые приведены в разделе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pPr indent="180975" algn="just"/>
            <a:r>
              <a:rPr lang="ru-RU" sz="1600" dirty="0" smtClean="0">
                <a:latin typeface="Georgia" pitchFamily="18" charset="0"/>
              </a:rPr>
              <a:t>Для водоносных горизонтов, не отраженных в разделе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latin typeface="Georgia" pitchFamily="18" charset="0"/>
              </a:rPr>
              <a:t>, в соответствующих графах проставляются прочерки.</a:t>
            </a:r>
          </a:p>
          <a:p>
            <a:pPr indent="180975" algn="just"/>
            <a:endParaRPr lang="ru-RU" sz="1600" dirty="0" smtClean="0">
              <a:latin typeface="Georgia" pitchFamily="18" charset="0"/>
            </a:endParaRPr>
          </a:p>
          <a:p>
            <a:pPr indent="180975" algn="just"/>
            <a:endParaRPr lang="ru-RU" sz="1600" dirty="0" smtClean="0">
              <a:latin typeface="Georgia" pitchFamily="18" charset="0"/>
            </a:endParaRPr>
          </a:p>
          <a:p>
            <a:pPr algn="just"/>
            <a:endParaRPr lang="ru-RU" dirty="0" smtClean="0">
              <a:latin typeface="Georgia" pitchFamily="18" charset="0"/>
            </a:endParaRPr>
          </a:p>
          <a:p>
            <a:pPr indent="180975" algn="just">
              <a:buFont typeface="Arial" pitchFamily="34" charset="0"/>
              <a:buChar char="•"/>
            </a:pPr>
            <a:endParaRPr lang="ru-RU" dirty="0" smtClean="0">
              <a:latin typeface="Georgia" pitchFamily="18" charset="0"/>
            </a:endParaRPr>
          </a:p>
          <a:p>
            <a:pPr indent="180975" algn="just">
              <a:buFont typeface="Arial" pitchFamily="34" charset="0"/>
              <a:buChar char="•"/>
            </a:pPr>
            <a:endParaRPr lang="ru-RU" dirty="0" smtClean="0">
              <a:latin typeface="Georgia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261882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600" dirty="0">
                <a:latin typeface="Georgia" pitchFamily="18" charset="0"/>
              </a:rPr>
              <a:t>В графах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3–11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>
                <a:latin typeface="Georgia" pitchFamily="18" charset="0"/>
              </a:rPr>
              <a:t>сведения приводятся отдельно для каждого водоносного горизонта и каждого наименования скважин, указанных в графе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dirty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3151" y="4941168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600" dirty="0">
                <a:latin typeface="Georgia" pitchFamily="18" charset="0"/>
              </a:rPr>
              <a:t>Если на участке недр имеется один водоносный горизонт (в разделе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Georgia" pitchFamily="18" charset="0"/>
              </a:rPr>
              <a:t> заполнена только строка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1600" dirty="0">
                <a:latin typeface="Georgia" pitchFamily="18" charset="0"/>
              </a:rPr>
              <a:t>), то все сведения в разделе 4 указываются только в графах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Georgia" pitchFamily="18" charset="0"/>
              </a:rPr>
              <a:t> 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>
                <a:latin typeface="Georgia" pitchFamily="18" charset="0"/>
              </a:rPr>
              <a:t> (по строке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1600" dirty="0" smtClean="0">
                <a:latin typeface="Georgia" pitchFamily="18" charset="0"/>
              </a:rPr>
              <a:t>). </a:t>
            </a:r>
            <a:endParaRPr lang="ru-RU" dirty="0"/>
          </a:p>
        </p:txBody>
      </p:sp>
      <p:sp>
        <p:nvSpPr>
          <p:cNvPr id="2055" name="TextBox 2054"/>
          <p:cNvSpPr txBox="1"/>
          <p:nvPr/>
        </p:nvSpPr>
        <p:spPr>
          <a:xfrm>
            <a:off x="422995" y="5772164"/>
            <a:ext cx="464742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85725" algn="just"/>
            <a:r>
              <a:rPr lang="ru-RU" sz="1600" dirty="0" smtClean="0">
                <a:latin typeface="Georgia" pitchFamily="18" charset="0"/>
              </a:rPr>
              <a:t>  В графах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4, 5, 7–11 </a:t>
            </a:r>
            <a:r>
              <a:rPr lang="ru-RU" sz="1600" dirty="0">
                <a:latin typeface="Georgia" pitchFamily="18" charset="0"/>
              </a:rPr>
              <a:t>проставляются прочерки.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21127" y="647681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99440" y="3068987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2052"/>
          <p:cNvSpPr txBox="1"/>
          <p:nvPr/>
        </p:nvSpPr>
        <p:spPr>
          <a:xfrm>
            <a:off x="4710381" y="3297200"/>
            <a:ext cx="362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FF0000"/>
                </a:solidFill>
                <a:latin typeface="Georgia" pitchFamily="18" charset="0"/>
              </a:rPr>
              <a:t>86</a:t>
            </a:r>
            <a:endParaRPr lang="ru-RU" sz="1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2587978" y="3251898"/>
            <a:ext cx="261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Georgia" pitchFamily="18" charset="0"/>
              </a:rPr>
              <a:t>1</a:t>
            </a:r>
            <a:endParaRPr lang="ru-RU" sz="1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0" name="Минус 29"/>
          <p:cNvSpPr/>
          <p:nvPr/>
        </p:nvSpPr>
        <p:spPr>
          <a:xfrm>
            <a:off x="3365024" y="3392000"/>
            <a:ext cx="144016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Минус 30"/>
          <p:cNvSpPr/>
          <p:nvPr/>
        </p:nvSpPr>
        <p:spPr>
          <a:xfrm>
            <a:off x="4082123" y="3392001"/>
            <a:ext cx="144016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Минус 35"/>
          <p:cNvSpPr/>
          <p:nvPr/>
        </p:nvSpPr>
        <p:spPr>
          <a:xfrm>
            <a:off x="5473260" y="3383104"/>
            <a:ext cx="144016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Минус 27"/>
          <p:cNvSpPr/>
          <p:nvPr/>
        </p:nvSpPr>
        <p:spPr>
          <a:xfrm>
            <a:off x="6159125" y="3392001"/>
            <a:ext cx="144016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Минус 28"/>
          <p:cNvSpPr/>
          <p:nvPr/>
        </p:nvSpPr>
        <p:spPr>
          <a:xfrm>
            <a:off x="6882395" y="3392001"/>
            <a:ext cx="144016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" name="Минус 2047"/>
          <p:cNvSpPr/>
          <p:nvPr/>
        </p:nvSpPr>
        <p:spPr>
          <a:xfrm>
            <a:off x="7596336" y="3392001"/>
            <a:ext cx="144016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Минус 2048"/>
          <p:cNvSpPr/>
          <p:nvPr/>
        </p:nvSpPr>
        <p:spPr>
          <a:xfrm>
            <a:off x="8244408" y="3391999"/>
            <a:ext cx="144016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10381" y="3132929"/>
            <a:ext cx="360040" cy="206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55776" y="3149001"/>
            <a:ext cx="358924" cy="206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373108" y="3334885"/>
            <a:ext cx="6488335" cy="401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51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4" grpId="0"/>
      <p:bldP spid="2055" grpId="0"/>
      <p:bldP spid="13" grpId="0"/>
      <p:bldP spid="2053" grpId="0"/>
      <p:bldP spid="2052" grpId="0"/>
      <p:bldP spid="30" grpId="0" animBg="1"/>
      <p:bldP spid="31" grpId="0" animBg="1"/>
      <p:bldP spid="36" grpId="0" animBg="1"/>
      <p:bldP spid="28" grpId="0" animBg="1"/>
      <p:bldP spid="29" grpId="0" animBg="1"/>
      <p:bldP spid="2048" grpId="0" animBg="1"/>
      <p:bldP spid="2049" grpId="0" animBg="1"/>
      <p:bldP spid="16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496944" cy="6336704"/>
          </a:xfrm>
        </p:spPr>
        <p:txBody>
          <a:bodyPr>
            <a:normAutofit lnSpcReduction="10000"/>
          </a:bodyPr>
          <a:lstStyle/>
          <a:p>
            <a:pPr indent="180975" algn="just">
              <a:buClrTx/>
              <a:buFont typeface="Arial" pitchFamily="34" charset="0"/>
              <a:buChar char="•"/>
            </a:pPr>
            <a:r>
              <a:rPr lang="ru-RU" sz="1800" dirty="0" smtClean="0">
                <a:latin typeface="Georgia" pitchFamily="18" charset="0"/>
              </a:rPr>
              <a:t>Если </a:t>
            </a:r>
            <a:r>
              <a:rPr lang="ru-RU" sz="1800" dirty="0">
                <a:latin typeface="Georgia" pitchFamily="18" charset="0"/>
              </a:rPr>
              <a:t>на участке недр имеются два водоносных горизонта (в разделе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dirty="0">
                <a:latin typeface="Georgia" pitchFamily="18" charset="0"/>
              </a:rPr>
              <a:t> заполнены строки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08–09</a:t>
            </a:r>
            <a:r>
              <a:rPr lang="ru-RU" sz="1800" dirty="0">
                <a:latin typeface="Georgia" pitchFamily="18" charset="0"/>
              </a:rPr>
              <a:t>), то все сведения в разделе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800" dirty="0">
                <a:latin typeface="Georgia" pitchFamily="18" charset="0"/>
              </a:rPr>
              <a:t> указываются отдельно: для первого водоносного горизонта заполняются графы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3, 6, 7</a:t>
            </a:r>
            <a:r>
              <a:rPr lang="ru-RU" sz="1800" dirty="0">
                <a:latin typeface="Georgia" pitchFamily="18" charset="0"/>
              </a:rPr>
              <a:t>, для второго – графы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4, 8 </a:t>
            </a:r>
            <a:r>
              <a:rPr lang="ru-RU" sz="1800" dirty="0">
                <a:latin typeface="Georgia" pitchFamily="18" charset="0"/>
              </a:rPr>
              <a:t>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dirty="0">
                <a:latin typeface="Georgia" pitchFamily="18" charset="0"/>
              </a:rPr>
              <a:t>, а в графах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5, 10 </a:t>
            </a:r>
            <a:r>
              <a:rPr lang="ru-RU" sz="1800" dirty="0">
                <a:latin typeface="Georgia" pitchFamily="18" charset="0"/>
              </a:rPr>
              <a:t>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800" dirty="0">
                <a:latin typeface="Georgia" pitchFamily="18" charset="0"/>
              </a:rPr>
              <a:t> проставляются прочерки.</a:t>
            </a:r>
          </a:p>
          <a:p>
            <a:pPr indent="180975" algn="just">
              <a:buClrTx/>
              <a:buFont typeface="Arial" pitchFamily="34" charset="0"/>
              <a:buChar char="•"/>
            </a:pPr>
            <a:r>
              <a:rPr lang="ru-RU" sz="1800" dirty="0" smtClean="0">
                <a:latin typeface="Georgia" pitchFamily="18" charset="0"/>
              </a:rPr>
              <a:t>Если </a:t>
            </a:r>
            <a:r>
              <a:rPr lang="ru-RU" sz="1800" dirty="0">
                <a:latin typeface="Georgia" pitchFamily="18" charset="0"/>
              </a:rPr>
              <a:t>на участке недр имеются три водоносных горизонта (в разделе 3 заполнены строки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08–10</a:t>
            </a:r>
            <a:r>
              <a:rPr lang="ru-RU" sz="1800" dirty="0">
                <a:latin typeface="Georgia" pitchFamily="18" charset="0"/>
              </a:rPr>
              <a:t>), то все сведения в разделе 4 указываются отдельно:</a:t>
            </a:r>
          </a:p>
          <a:p>
            <a:pPr indent="180975" algn="just">
              <a:buClrTx/>
            </a:pPr>
            <a:r>
              <a:rPr lang="ru-RU" sz="1800" dirty="0">
                <a:latin typeface="Georgia" pitchFamily="18" charset="0"/>
              </a:rPr>
              <a:t>– для первого водоносного горизонта заполняются графы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3, 6, 7,</a:t>
            </a:r>
          </a:p>
          <a:p>
            <a:pPr indent="180975" algn="just">
              <a:buClrTx/>
            </a:pPr>
            <a:r>
              <a:rPr lang="ru-RU" sz="1800" dirty="0">
                <a:latin typeface="Georgia" pitchFamily="18" charset="0"/>
              </a:rPr>
              <a:t>– для второго – графы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4, 8</a:t>
            </a:r>
            <a:r>
              <a:rPr lang="ru-RU" sz="1800" dirty="0">
                <a:latin typeface="Georgia" pitchFamily="18" charset="0"/>
              </a:rPr>
              <a:t>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800" dirty="0">
                <a:latin typeface="Georgia" pitchFamily="18" charset="0"/>
              </a:rPr>
              <a:t>,</a:t>
            </a:r>
          </a:p>
          <a:p>
            <a:pPr indent="180975" algn="just">
              <a:buClrTx/>
            </a:pPr>
            <a:r>
              <a:rPr lang="ru-RU" sz="1800" dirty="0">
                <a:latin typeface="Georgia" pitchFamily="18" charset="0"/>
              </a:rPr>
              <a:t>– для третьего – в графах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5, 10 </a:t>
            </a:r>
            <a:r>
              <a:rPr lang="ru-RU" sz="1800" dirty="0">
                <a:latin typeface="Georgia" pitchFamily="18" charset="0"/>
              </a:rPr>
              <a:t>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800" dirty="0">
                <a:latin typeface="Georgia" pitchFamily="18" charset="0"/>
              </a:rPr>
              <a:t>.</a:t>
            </a:r>
          </a:p>
          <a:p>
            <a:pPr indent="180975" algn="just">
              <a:buClrTx/>
              <a:buFont typeface="Arial" pitchFamily="34" charset="0"/>
              <a:buChar char="•"/>
            </a:pPr>
            <a:r>
              <a:rPr lang="ru-RU" sz="1800" dirty="0">
                <a:latin typeface="Georgia" pitchFamily="18" charset="0"/>
              </a:rPr>
              <a:t>В графах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3–11</a:t>
            </a:r>
            <a:r>
              <a:rPr lang="ru-RU" sz="1800" dirty="0">
                <a:latin typeface="Georgia" pitchFamily="18" charset="0"/>
              </a:rPr>
              <a:t> по строкам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11–15</a:t>
            </a:r>
            <a:r>
              <a:rPr lang="ru-RU" sz="1800" dirty="0">
                <a:latin typeface="Georgia" pitchFamily="18" charset="0"/>
              </a:rPr>
              <a:t> приводятся фактические сведения, имеющиеся на участке недр в отчетном году, а в графах и строках, по которым сведения отсутствуют, проставляются прочерки</a:t>
            </a:r>
            <a:r>
              <a:rPr lang="ru-RU" sz="1800" dirty="0" smtClean="0">
                <a:latin typeface="Georgia" pitchFamily="18" charset="0"/>
              </a:rPr>
              <a:t>.</a:t>
            </a:r>
          </a:p>
          <a:p>
            <a:pPr indent="180975" algn="just">
              <a:buClrTx/>
              <a:buFont typeface="Arial" pitchFamily="34" charset="0"/>
              <a:buChar char="•"/>
            </a:pPr>
            <a:r>
              <a:rPr lang="ru-RU" sz="1800" dirty="0">
                <a:latin typeface="Georgia" pitchFamily="18" charset="0"/>
              </a:rPr>
              <a:t>При наличии на участке недр нескольких скважин одного наименования на один и тот же водоносный горизонт в графах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6, 8 </a:t>
            </a:r>
            <a:r>
              <a:rPr lang="ru-RU" sz="1800" dirty="0">
                <a:latin typeface="Georgia" pitchFamily="18" charset="0"/>
              </a:rPr>
              <a:t>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800" dirty="0">
                <a:latin typeface="Georgia" pitchFamily="18" charset="0"/>
              </a:rPr>
              <a:t> указывается минимальная глубина скважины, а в графах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7, 9</a:t>
            </a:r>
            <a:r>
              <a:rPr lang="ru-RU" sz="1800" dirty="0">
                <a:latin typeface="Georgia" pitchFamily="18" charset="0"/>
              </a:rPr>
              <a:t>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800" dirty="0">
                <a:latin typeface="Georgia" pitchFamily="18" charset="0"/>
              </a:rPr>
              <a:t> – максимальная глубина от поверхности земли. Глубина указывается в метрах</a:t>
            </a:r>
            <a:r>
              <a:rPr lang="ru-RU" sz="1800" dirty="0" smtClean="0">
                <a:latin typeface="Georgia" pitchFamily="18" charset="0"/>
              </a:rPr>
              <a:t>.</a:t>
            </a:r>
          </a:p>
          <a:p>
            <a:pPr indent="180975" algn="just">
              <a:buClrTx/>
              <a:buFont typeface="Arial" pitchFamily="34" charset="0"/>
              <a:buChar char="•"/>
            </a:pPr>
            <a:r>
              <a:rPr lang="ru-RU" sz="1800" dirty="0">
                <a:latin typeface="Georgia" pitchFamily="18" charset="0"/>
              </a:rPr>
              <a:t>Если на один и тот же водоносный горизонт на участке недр имеется только одна скважина одного наименования, то ее глубина указывается в графах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6, 8</a:t>
            </a:r>
            <a:r>
              <a:rPr lang="ru-RU" sz="1800" dirty="0">
                <a:latin typeface="Georgia" pitchFamily="18" charset="0"/>
              </a:rPr>
              <a:t>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800" dirty="0">
                <a:latin typeface="Georgia" pitchFamily="18" charset="0"/>
              </a:rPr>
              <a:t>, а в графах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7, 9</a:t>
            </a:r>
            <a:r>
              <a:rPr lang="ru-RU" sz="1800" dirty="0">
                <a:latin typeface="Georgia" pitchFamily="18" charset="0"/>
              </a:rPr>
              <a:t> 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800" dirty="0">
                <a:latin typeface="Georgia" pitchFamily="18" charset="0"/>
              </a:rPr>
              <a:t> проставляются прочерки</a:t>
            </a:r>
            <a:r>
              <a:rPr lang="ru-RU" sz="1800" dirty="0" smtClean="0">
                <a:latin typeface="Georgia" pitchFamily="18" charset="0"/>
              </a:rPr>
              <a:t>.</a:t>
            </a:r>
          </a:p>
          <a:p>
            <a:pPr indent="180975" algn="just">
              <a:buClrTx/>
              <a:buFont typeface="Arial" pitchFamily="34" charset="0"/>
              <a:buChar char="•"/>
            </a:pPr>
            <a:r>
              <a:rPr lang="ru-RU" sz="1800" dirty="0">
                <a:latin typeface="Georgia" pitchFamily="18" charset="0"/>
              </a:rPr>
              <a:t>Показатели в графах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6–11</a:t>
            </a:r>
            <a:r>
              <a:rPr lang="ru-RU" sz="1800" dirty="0">
                <a:latin typeface="Georgia" pitchFamily="18" charset="0"/>
              </a:rPr>
              <a:t> приводятся с одним знаком после запятой.</a:t>
            </a:r>
          </a:p>
          <a:p>
            <a:pPr indent="180975" algn="just"/>
            <a:endParaRPr lang="ru-RU" sz="1800" b="1" dirty="0">
              <a:latin typeface="Georg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53336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9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7277" y="188640"/>
            <a:ext cx="5970494" cy="83546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Раздел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Georgia" pitchFamily="18" charset="0"/>
              </a:rPr>
              <a:t>. Сведения об объемах добычи подземных вод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711" y="836712"/>
            <a:ext cx="8943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Georgia" pitchFamily="18" charset="0"/>
              </a:rPr>
              <a:t>Сведения об объемах добычи подземных вод приводятся отдельно по типам и целевому назначению их использования для каждого водоносного </a:t>
            </a:r>
            <a:r>
              <a:rPr lang="ru-RU" sz="1400" dirty="0" smtClean="0">
                <a:latin typeface="Georgia" pitchFamily="18" charset="0"/>
              </a:rPr>
              <a:t>горизонта. 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712" y="1304121"/>
            <a:ext cx="891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/>
            <a:r>
              <a:rPr lang="ru-RU" sz="1400" dirty="0">
                <a:latin typeface="Georgia" pitchFamily="18" charset="0"/>
              </a:rPr>
              <a:t>В графах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4–6 (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>
                <a:latin typeface="Georgia" pitchFamily="18" charset="0"/>
              </a:rPr>
              <a:t>учитывается величина добычи подземных вод, установленная в </a:t>
            </a:r>
            <a:r>
              <a:rPr lang="ru-RU" sz="1400" dirty="0" smtClean="0">
                <a:latin typeface="Georgia" pitchFamily="18" charset="0"/>
              </a:rPr>
              <a:t>лицензии, </a:t>
            </a:r>
            <a:r>
              <a:rPr lang="ru-RU" sz="1400" dirty="0">
                <a:latin typeface="Georgia" pitchFamily="18" charset="0"/>
              </a:rPr>
              <a:t>в графах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7–9 (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400" dirty="0" smtClean="0">
                <a:latin typeface="Georgia" pitchFamily="18" charset="0"/>
              </a:rPr>
              <a:t>– </a:t>
            </a:r>
            <a:r>
              <a:rPr lang="ru-RU" sz="1400" dirty="0">
                <a:latin typeface="Georgia" pitchFamily="18" charset="0"/>
              </a:rPr>
              <a:t>фактическая величина добычи подземных вод за отчетный </a:t>
            </a:r>
            <a:r>
              <a:rPr lang="ru-RU" sz="1400" dirty="0" smtClean="0">
                <a:latin typeface="Georgia" pitchFamily="18" charset="0"/>
              </a:rPr>
              <a:t>год. 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4099" name="Picture 3" descr="D:\Барышева\Отчетность 4-ЛС\Презентация\Изображения\4ЛС-3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45" y="1827341"/>
            <a:ext cx="8785498" cy="21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067944" y="3068960"/>
            <a:ext cx="2448272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0655" y="3001688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490319" y="3389198"/>
            <a:ext cx="2468723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537771" y="3155576"/>
            <a:ext cx="373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968" y="4415626"/>
            <a:ext cx="7122160" cy="5613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05211" y="4077072"/>
            <a:ext cx="7122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Georgia" pitchFamily="18" charset="0"/>
              </a:rPr>
              <a:t>Величина добычи подземных вод, установленная в лицензии</a:t>
            </a:r>
            <a:r>
              <a:rPr lang="en-US" sz="1600" dirty="0" smtClean="0">
                <a:latin typeface="Georgia" pitchFamily="18" charset="0"/>
              </a:rPr>
              <a:t> </a:t>
            </a:r>
            <a:endParaRPr lang="ru-RU" sz="1600" dirty="0">
              <a:latin typeface="Georgia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22050" y="4719611"/>
            <a:ext cx="14559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078024" y="4365104"/>
            <a:ext cx="1374296" cy="2875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66524" y="4984466"/>
            <a:ext cx="885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Georgia" pitchFamily="18" charset="0"/>
              </a:rPr>
              <a:t>По строке 16 записываются объемы добычи подземных вод для питьевого и хозяйственно-бытового водоснабжения (питьевые подземные воды) отдельно для первого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(графы 4 и 7), </a:t>
            </a:r>
            <a:r>
              <a:rPr lang="ru-RU" sz="1400" dirty="0">
                <a:latin typeface="Georgia" pitchFamily="18" charset="0"/>
              </a:rPr>
              <a:t>второго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(графы 5 и 8)</a:t>
            </a:r>
            <a:r>
              <a:rPr lang="ru-RU" sz="1400" dirty="0">
                <a:latin typeface="Georgia" pitchFamily="18" charset="0"/>
              </a:rPr>
              <a:t> и третьего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(графы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9) </a:t>
            </a:r>
            <a:r>
              <a:rPr lang="ru-RU" sz="1400" dirty="0">
                <a:latin typeface="Georgia" pitchFamily="18" charset="0"/>
              </a:rPr>
              <a:t>водоносных горизонтов, а по строке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1400" dirty="0">
                <a:latin typeface="Georgia" pitchFamily="18" charset="0"/>
              </a:rPr>
              <a:t>– аналогичные данные об объемах добычи подземных вод для технологического обеспечения водой объектов промышленности (технические подземные воды).</a:t>
            </a:r>
          </a:p>
          <a:p>
            <a:endParaRPr lang="ru-RU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158156" y="3064929"/>
            <a:ext cx="5870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050" dirty="0" smtClean="0">
                <a:solidFill>
                  <a:srgbClr val="FF0000"/>
                </a:solidFill>
              </a:rPr>
              <a:t>319,08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53183" y="3064929"/>
            <a:ext cx="5164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smtClean="0">
                <a:solidFill>
                  <a:srgbClr val="FF0000"/>
                </a:solidFill>
              </a:rPr>
              <a:t>248,7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3545" y="6093296"/>
            <a:ext cx="87854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Georgia" pitchFamily="18" charset="0"/>
              </a:rPr>
              <a:t>Если добыча подземных вод осуществляется только для питьевого и </a:t>
            </a:r>
            <a:r>
              <a:rPr lang="ru-RU" sz="1400" dirty="0" smtClean="0">
                <a:latin typeface="Georgia" pitchFamily="18" charset="0"/>
              </a:rPr>
              <a:t>хозяйственно-бытового водоснабжения</a:t>
            </a:r>
            <a:r>
              <a:rPr lang="ru-RU" sz="1400" dirty="0">
                <a:latin typeface="Georgia" pitchFamily="18" charset="0"/>
              </a:rPr>
              <a:t>, сведения вносятся только в строку 16, а в строке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400" dirty="0">
                <a:latin typeface="Georgia" pitchFamily="18" charset="0"/>
              </a:rPr>
              <a:t> ставятся прочерки</a:t>
            </a:r>
            <a:r>
              <a:rPr lang="ru-RU" dirty="0">
                <a:latin typeface="Georgia" pitchFamily="18" charset="0"/>
              </a:rPr>
              <a:t>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830776" y="649287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3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/>
      <p:bldP spid="12" grpId="0"/>
      <p:bldP spid="13" grpId="0"/>
      <p:bldP spid="16" grpId="0"/>
      <p:bldP spid="32" grpId="0"/>
      <p:bldP spid="30" grpId="0"/>
      <p:bldP spid="31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3011" y="764704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Если на </a:t>
            </a:r>
            <a:r>
              <a:rPr lang="ru-RU" dirty="0">
                <a:latin typeface="Georgia" pitchFamily="18" charset="0"/>
              </a:rPr>
              <a:t>участке недр </a:t>
            </a:r>
            <a:r>
              <a:rPr lang="ru-RU" dirty="0" smtClean="0">
                <a:latin typeface="Georgia" pitchFamily="18" charset="0"/>
              </a:rPr>
              <a:t>осуществляется добыча </a:t>
            </a:r>
            <a:r>
              <a:rPr lang="ru-RU" dirty="0">
                <a:latin typeface="Georgia" pitchFamily="18" charset="0"/>
              </a:rPr>
              <a:t>только технических подземных вод для технологического обеспечения водой объектов промышленности, то заполняется только строка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dirty="0">
                <a:latin typeface="Georgia" pitchFamily="18" charset="0"/>
              </a:rPr>
              <a:t>, а по строке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dirty="0">
                <a:latin typeface="Georgia" pitchFamily="18" charset="0"/>
              </a:rPr>
              <a:t>проставляются прочерки.</a:t>
            </a:r>
          </a:p>
          <a:p>
            <a:pPr indent="180975" algn="just"/>
            <a:endParaRPr lang="ru-RU" dirty="0">
              <a:latin typeface="Georg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3011" y="20608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buClrTx/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</a:rPr>
              <a:t>При осуществлении совместной добычи подземных вод из первого и второго водоносных горизонтов объемы добычи для каждого из них устанавливаются пропорционально величинам запасов подземных вод этих водоносных горизонтов (первого и второго). Если за отчетный год запасы подземных вод по водоносным горизонтам не были оценены и не прошли государственную экспертизу в установленном порядке, то для каждого водоносного горизонта объем добычи устанавливается в количестве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ru-RU" dirty="0">
                <a:latin typeface="Georgia" pitchFamily="18" charset="0"/>
              </a:rPr>
              <a:t> от величины совместной добычи. Аналогичным образом учитываются данные, если осуществляется совместная добыча подземных вод из второго и третьего водоносных горизонтов</a:t>
            </a:r>
            <a:r>
              <a:rPr lang="ru-RU" dirty="0" smtClean="0">
                <a:latin typeface="Georgia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3011" y="5013176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ClrTx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Показатели </a:t>
            </a:r>
            <a:r>
              <a:rPr lang="ru-RU" dirty="0">
                <a:latin typeface="Georgia" pitchFamily="18" charset="0"/>
              </a:rPr>
              <a:t>объемов добычи подземных вод приводятся в кубических метрах за отчетный год с точностью до целых чисел, если их величина составляет более одной тысячи кубических метров, или с одним знаком после запятой, если эта величина менее тысячи кубических метров.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2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8960" y="26715"/>
            <a:ext cx="5970494" cy="144016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Georgia" pitchFamily="18" charset="0"/>
              </a:rPr>
              <a:t>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>
                <a:latin typeface="Georgia" pitchFamily="18" charset="0"/>
              </a:rPr>
              <a:t>. Сведения о качестве </a:t>
            </a:r>
            <a:endParaRPr lang="ru-RU" b="1" dirty="0" smtClean="0">
              <a:latin typeface="Georgia" pitchFamily="18" charset="0"/>
            </a:endParaRPr>
          </a:p>
          <a:p>
            <a:pPr algn="ctr"/>
            <a:r>
              <a:rPr lang="ru-RU" b="1" dirty="0" smtClean="0">
                <a:latin typeface="Georgia" pitchFamily="18" charset="0"/>
              </a:rPr>
              <a:t>питьевых </a:t>
            </a:r>
            <a:r>
              <a:rPr lang="ru-RU" b="1" dirty="0">
                <a:latin typeface="Georgia" pitchFamily="18" charset="0"/>
              </a:rPr>
              <a:t>и </a:t>
            </a:r>
            <a:r>
              <a:rPr lang="ru-RU" b="1" dirty="0" smtClean="0">
                <a:latin typeface="Georgia" pitchFamily="18" charset="0"/>
              </a:rPr>
              <a:t>технических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подземных  вод</a:t>
            </a:r>
            <a:endParaRPr lang="ru-RU" b="1" dirty="0">
              <a:latin typeface="Georgia" pitchFamily="18" charset="0"/>
            </a:endParaRPr>
          </a:p>
          <a:p>
            <a:pPr algn="ctr"/>
            <a:r>
              <a:rPr lang="ru-RU" sz="2400" dirty="0">
                <a:latin typeface="Georgia" pitchFamily="18" charset="0"/>
              </a:rPr>
              <a:t> </a:t>
            </a:r>
          </a:p>
          <a:p>
            <a:pPr algn="ctr"/>
            <a:endParaRPr lang="ru-RU" sz="2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53" y="1124521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600" dirty="0">
                <a:latin typeface="Georgia" pitchFamily="18" charset="0"/>
              </a:rPr>
              <a:t>Контролируемые показатели качества питьевых и технических подземных вод учитываются отдельно по каждому водоносному горизонту. Если на участке недр имеется </a:t>
            </a:r>
            <a:r>
              <a:rPr lang="ru-RU" sz="1600" dirty="0" smtClean="0">
                <a:latin typeface="Georgia" pitchFamily="18" charset="0"/>
              </a:rPr>
              <a:t>один водоносный горизонт, то заполняется только графа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4,</a:t>
            </a:r>
            <a:r>
              <a:rPr lang="ru-RU" sz="1600" dirty="0" smtClean="0">
                <a:latin typeface="Georgia" pitchFamily="18" charset="0"/>
              </a:rPr>
              <a:t>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Georgia" pitchFamily="18" charset="0"/>
              </a:rPr>
              <a:t>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Georgia" pitchFamily="18" charset="0"/>
              </a:rPr>
              <a:t> проставляются прочерки. Если водоносных горизонта два – заполняются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 smtClean="0">
                <a:latin typeface="Georgia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Georgia" pitchFamily="18" charset="0"/>
              </a:rPr>
              <a:t> графы соответственно, а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Georgia" pitchFamily="18" charset="0"/>
              </a:rPr>
              <a:t> ставится прочерк. </a:t>
            </a:r>
            <a:endParaRPr lang="ru-RU" sz="1600" dirty="0">
              <a:latin typeface="Georgia" pitchFamily="18" charset="0"/>
            </a:endParaRPr>
          </a:p>
        </p:txBody>
      </p:sp>
      <p:pic>
        <p:nvPicPr>
          <p:cNvPr id="1027" name="Picture 3" descr="D:\Барышева\Отчетность 4-ЛС\Презентация\Изображения\4ЛС-4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2" y="2447960"/>
            <a:ext cx="7992914" cy="189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54" y="4365104"/>
            <a:ext cx="849694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600" dirty="0">
                <a:latin typeface="Georgia" pitchFamily="18" charset="0"/>
              </a:rPr>
              <a:t>Для каждого контролируемого химического компонента указывается его среднегодовое содержание, выражаемое в мг/дм</a:t>
            </a:r>
            <a:r>
              <a:rPr lang="ru-RU" sz="1600" baseline="30000" dirty="0">
                <a:latin typeface="Georgia" pitchFamily="18" charset="0"/>
              </a:rPr>
              <a:t>3</a:t>
            </a:r>
            <a:r>
              <a:rPr lang="ru-RU" sz="1600" dirty="0">
                <a:latin typeface="Georgia" pitchFamily="18" charset="0"/>
              </a:rPr>
              <a:t> (миллиграмм на кубический дециметр). Единицы </a:t>
            </a:r>
            <a:r>
              <a:rPr lang="ru-RU" sz="1600" dirty="0" smtClean="0">
                <a:latin typeface="Georgia" pitchFamily="18" charset="0"/>
              </a:rPr>
              <a:t>измерения (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графа 3</a:t>
            </a:r>
            <a:r>
              <a:rPr lang="ru-RU" sz="1600" dirty="0" smtClean="0">
                <a:latin typeface="Georgia" pitchFamily="18" charset="0"/>
              </a:rPr>
              <a:t>): </a:t>
            </a:r>
            <a:r>
              <a:rPr lang="ru-RU" sz="1600" dirty="0">
                <a:latin typeface="Georgia" pitchFamily="18" charset="0"/>
              </a:rPr>
              <a:t>жесткости - моль/мг-</a:t>
            </a:r>
            <a:r>
              <a:rPr lang="ru-RU" sz="1600" dirty="0" err="1">
                <a:latin typeface="Georgia" pitchFamily="18" charset="0"/>
              </a:rPr>
              <a:t>экв</a:t>
            </a:r>
            <a:r>
              <a:rPr lang="ru-RU" sz="1600" dirty="0">
                <a:latin typeface="Georgia" pitchFamily="18" charset="0"/>
              </a:rPr>
              <a:t> (моль на миллиграмм эквивалент); радиологических показателей (общих альфа- и бета-радиоактивности) - Бк/дм</a:t>
            </a:r>
            <a:r>
              <a:rPr lang="ru-RU" sz="1600" baseline="30000" dirty="0">
                <a:latin typeface="Georgia" pitchFamily="18" charset="0"/>
              </a:rPr>
              <a:t>3</a:t>
            </a:r>
            <a:r>
              <a:rPr lang="ru-RU" sz="1600" dirty="0">
                <a:latin typeface="Georgia" pitchFamily="18" charset="0"/>
              </a:rPr>
              <a:t> (беккерель на кубический дециметр</a:t>
            </a:r>
            <a:r>
              <a:rPr lang="ru-RU" sz="1600" dirty="0" smtClean="0">
                <a:latin typeface="Georgia" pitchFamily="18" charset="0"/>
              </a:rPr>
              <a:t>).</a:t>
            </a:r>
            <a:endParaRPr lang="ru-RU" sz="1600" dirty="0">
              <a:latin typeface="Georgia" pitchFamily="18" charset="0"/>
            </a:endParaRPr>
          </a:p>
          <a:p>
            <a:pPr indent="180975" algn="just"/>
            <a:endParaRPr lang="ru-RU" sz="1700" dirty="0" smtClean="0">
              <a:latin typeface="Georgia" pitchFamily="18" charset="0"/>
            </a:endParaRPr>
          </a:p>
          <a:p>
            <a:pPr algn="just"/>
            <a:endParaRPr lang="ru-RU" sz="1700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3257341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г/л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2727" y="3540339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г/л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8837" y="3397776"/>
            <a:ext cx="6639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мг-</a:t>
            </a:r>
            <a:r>
              <a:rPr lang="ru-RU" sz="1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экв</a:t>
            </a:r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/л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51820" y="3263601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123</a:t>
            </a:r>
            <a:endParaRPr lang="ru-RU" sz="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7850" y="3414578"/>
            <a:ext cx="3449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7,8</a:t>
            </a:r>
            <a:endParaRPr lang="ru-RU" sz="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3896" y="3566052"/>
            <a:ext cx="4090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1,36</a:t>
            </a:r>
            <a:endParaRPr lang="ru-RU" sz="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8644" y="3396534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1962" y="3544840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2040" y="3689888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3680750"/>
            <a:ext cx="4299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г/л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31971" y="3689163"/>
            <a:ext cx="2487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9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8644" y="3681468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32040" y="3397776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1962" y="3255907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32040" y="3529994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32040" y="3255908"/>
            <a:ext cx="227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ru-RU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380758" y="1786240"/>
            <a:ext cx="3143570" cy="1469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TextBox 4096"/>
          <p:cNvSpPr txBox="1"/>
          <p:nvPr/>
        </p:nvSpPr>
        <p:spPr>
          <a:xfrm>
            <a:off x="340816" y="5661248"/>
            <a:ext cx="84796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600" dirty="0">
                <a:latin typeface="Georgia" pitchFamily="18" charset="0"/>
              </a:rPr>
              <a:t>При отборе и анализе проб воды, отобранных на химико-аналитические исследования качества питьевых подземных вод из первого и второго или второго и третьего водоносных горизонтов, результаты анализов в первом случае записываются по графе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>
                <a:latin typeface="Georgia" pitchFamily="18" charset="0"/>
              </a:rPr>
              <a:t>, во втором - по графе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>
                <a:latin typeface="Georgia" pitchFamily="18" charset="0"/>
              </a:rPr>
              <a:t>.</a:t>
            </a:r>
          </a:p>
          <a:p>
            <a:pPr algn="just"/>
            <a:endParaRPr lang="ru-RU" dirty="0"/>
          </a:p>
        </p:txBody>
      </p:sp>
      <p:cxnSp>
        <p:nvCxnSpPr>
          <p:cNvPr id="4100" name="Прямая со стрелкой 4099"/>
          <p:cNvCxnSpPr>
            <a:endCxn id="23" idx="2"/>
          </p:cNvCxnSpPr>
          <p:nvPr/>
        </p:nvCxnSpPr>
        <p:spPr>
          <a:xfrm flipH="1" flipV="1">
            <a:off x="3490819" y="3926971"/>
            <a:ext cx="433109" cy="10141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6" name="Прямая со стрелкой 4105"/>
          <p:cNvCxnSpPr/>
          <p:nvPr/>
        </p:nvCxnSpPr>
        <p:spPr>
          <a:xfrm flipH="1">
            <a:off x="5159988" y="1786240"/>
            <a:ext cx="2940404" cy="1469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8" name="Прямая со стрелкой 4107"/>
          <p:cNvCxnSpPr/>
          <p:nvPr/>
        </p:nvCxnSpPr>
        <p:spPr>
          <a:xfrm flipH="1">
            <a:off x="5946592" y="1786240"/>
            <a:ext cx="2639154" cy="1469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822801" y="649287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18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2" grpId="0"/>
      <p:bldP spid="5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0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124743"/>
            <a:ext cx="8712968" cy="5702821"/>
          </a:xfrm>
        </p:spPr>
        <p:txBody>
          <a:bodyPr>
            <a:noAutofit/>
          </a:bodyPr>
          <a:lstStyle/>
          <a:p>
            <a:pPr indent="180975" algn="just">
              <a:buClrTx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Аналогично </a:t>
            </a:r>
            <a:r>
              <a:rPr lang="ru-RU" dirty="0">
                <a:latin typeface="Georgia" pitchFamily="18" charset="0"/>
              </a:rPr>
              <a:t>записываются сведения о контролируемых показателях качества технических подземных вод. Сведения по первому и второму водоносным горизонтам записываются по графе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>
                <a:latin typeface="Georgia" pitchFamily="18" charset="0"/>
              </a:rPr>
              <a:t>, по второму и третьему водоносным горизонтам - по графе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latin typeface="Georgia" pitchFamily="18" charset="0"/>
              </a:rPr>
              <a:t>.</a:t>
            </a:r>
          </a:p>
          <a:p>
            <a:pPr indent="180975" algn="just">
              <a:buClrTx/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</a:rPr>
              <a:t>В обоих случаях для питьевых и технических подземных вод под формой раздела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latin typeface="Georgia" pitchFamily="18" charset="0"/>
              </a:rPr>
              <a:t> делается запись: "Примечание. Данные приведены для первого и второго водоносных горизонтов" или "Данные приведены для второго и третьего водоносных горизонтов</a:t>
            </a:r>
            <a:r>
              <a:rPr lang="ru-RU" dirty="0" smtClean="0">
                <a:latin typeface="Georgia" pitchFamily="18" charset="0"/>
              </a:rPr>
              <a:t>".</a:t>
            </a:r>
          </a:p>
          <a:p>
            <a:pPr indent="180975" algn="just">
              <a:buClrTx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Значения </a:t>
            </a:r>
            <a:r>
              <a:rPr lang="ru-RU" dirty="0">
                <a:latin typeface="Georgia" pitchFamily="18" charset="0"/>
              </a:rPr>
              <a:t>показателей приводятся с двумя значащими цифрами после запятой, например,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1.12; 1.012; 1.0012</a:t>
            </a:r>
            <a:r>
              <a:rPr lang="ru-RU" dirty="0">
                <a:latin typeface="Georgia" pitchFamily="18" charset="0"/>
              </a:rPr>
              <a:t> и т.д.</a:t>
            </a:r>
          </a:p>
          <a:p>
            <a:pPr indent="180975" algn="just">
              <a:buClrTx/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</a:rPr>
              <a:t>При количестве контролируемых компонентов менее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>
                <a:latin typeface="Georgia" pitchFamily="18" charset="0"/>
              </a:rPr>
              <a:t> (строки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dirty="0">
                <a:latin typeface="Georgia" pitchFamily="18" charset="0"/>
              </a:rPr>
              <a:t>) в строках, по которым отсутствуют сведения, проставляются прочерки, в том числе по контролируемым компонентам, предусмотренным формой (строки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dirty="0" smtClean="0">
                <a:latin typeface="Georgia" pitchFamily="18" charset="0"/>
              </a:rPr>
              <a:t>). Можно </a:t>
            </a:r>
            <a:r>
              <a:rPr lang="ru-RU" dirty="0">
                <a:latin typeface="Georgia" pitchFamily="18" charset="0"/>
              </a:rPr>
              <a:t>вводить дополнительные строки и не включать компоненты, не превышающие ПДК.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51920" y="649287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35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260648"/>
            <a:ext cx="5970494" cy="144016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latin typeface="Georgia" pitchFamily="18" charset="0"/>
              </a:rPr>
              <a:t>Раздел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>
                <a:latin typeface="Georgia" pitchFamily="18" charset="0"/>
              </a:rPr>
              <a:t>. Сведения о документах, </a:t>
            </a:r>
            <a:r>
              <a:rPr lang="ru-RU" sz="2400" b="1" dirty="0" smtClean="0">
                <a:latin typeface="Georgia" pitchFamily="18" charset="0"/>
              </a:rPr>
              <a:t>регламентирующих качество </a:t>
            </a:r>
            <a:r>
              <a:rPr lang="ru-RU" sz="2400" b="1" dirty="0">
                <a:latin typeface="Georgia" pitchFamily="18" charset="0"/>
              </a:rPr>
              <a:t>питьевых подземных </a:t>
            </a:r>
            <a:endParaRPr lang="ru-RU" sz="2400" b="1" dirty="0" smtClean="0">
              <a:latin typeface="Georgia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latin typeface="Georgia" pitchFamily="18" charset="0"/>
              </a:rPr>
              <a:t>вод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2050" name="Picture 2" descr="D:\Барышева\Отчетность 4-ЛС\Презентация\Изображения\4ЛС-4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2152"/>
            <a:ext cx="860322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1" y="1844824"/>
            <a:ext cx="8603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dirty="0">
                <a:latin typeface="Georgia" pitchFamily="18" charset="0"/>
              </a:rPr>
              <a:t>По строке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>
                <a:latin typeface="Georgia" pitchFamily="18" charset="0"/>
              </a:rPr>
              <a:t> в графах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latin typeface="Georgia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>
                <a:latin typeface="Georgia" pitchFamily="18" charset="0"/>
              </a:rPr>
              <a:t> приводятся сведения о дате выдачи, номере документа и органе, выдавшем документ о соответствии качества питьевых вод и зон санитарной охраны государственным санитарно-эпидемиологическим нормам и правилам.</a:t>
            </a:r>
          </a:p>
          <a:p>
            <a:pPr algn="just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53493" y="4403020"/>
            <a:ext cx="7553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900" dirty="0" smtClean="0">
                <a:solidFill>
                  <a:srgbClr val="FF0000"/>
                </a:solidFill>
              </a:rPr>
              <a:t>2012.06.18</a:t>
            </a:r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4403020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900" dirty="0" smtClean="0">
                <a:solidFill>
                  <a:srgbClr val="FF0000"/>
                </a:solidFill>
              </a:rPr>
              <a:t>1234</a:t>
            </a:r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4342167"/>
            <a:ext cx="64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rgbClr val="FF0000"/>
                </a:solidFill>
              </a:rPr>
              <a:t>ФБУЗ «</a:t>
            </a:r>
            <a:r>
              <a:rPr lang="ru-RU" sz="800" dirty="0" err="1" smtClean="0">
                <a:solidFill>
                  <a:srgbClr val="FF0000"/>
                </a:solidFill>
              </a:rPr>
              <a:t>ЦГиЭ</a:t>
            </a:r>
            <a:r>
              <a:rPr lang="ru-RU" sz="800" dirty="0" smtClean="0">
                <a:solidFill>
                  <a:srgbClr val="FF0000"/>
                </a:solidFill>
              </a:rPr>
              <a:t> в Омской области в Калачинском районе»</a:t>
            </a:r>
            <a:endParaRPr lang="ru-RU" sz="8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347864" y="2132856"/>
            <a:ext cx="3240360" cy="2270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360362" y="2132856"/>
            <a:ext cx="3028062" cy="2270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308304" y="2420888"/>
            <a:ext cx="1152128" cy="19821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23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2627784" cy="3816424"/>
          </a:xfrm>
        </p:spPr>
        <p:txBody>
          <a:bodyPr>
            <a:noAutofit/>
          </a:bodyPr>
          <a:lstStyle/>
          <a:p>
            <a:pPr indent="85725" algn="just"/>
            <a:r>
              <a:rPr lang="ru-RU" sz="1400" dirty="0" smtClean="0">
                <a:latin typeface="Georgia" pitchFamily="18" charset="0"/>
              </a:rPr>
              <a:t>Убедительная просьба ежегодно отчитываться по данной форме </a:t>
            </a:r>
            <a:r>
              <a:rPr lang="ru-RU" sz="1400" u="sng" dirty="0" smtClean="0">
                <a:latin typeface="Georgia" pitchFamily="18" charset="0"/>
              </a:rPr>
              <a:t>до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400" u="sng" dirty="0" smtClean="0">
                <a:latin typeface="Georgia" pitchFamily="18" charset="0"/>
              </a:rPr>
              <a:t> января</a:t>
            </a:r>
            <a:r>
              <a:rPr lang="ru-RU" sz="1400" dirty="0" smtClean="0">
                <a:latin typeface="Georgia" pitchFamily="18" charset="0"/>
              </a:rPr>
              <a:t>. </a:t>
            </a:r>
          </a:p>
          <a:p>
            <a:pPr indent="85725" algn="just"/>
            <a:r>
              <a:rPr lang="ru-RU" sz="1400" dirty="0">
                <a:latin typeface="Georgia" pitchFamily="18" charset="0"/>
              </a:rPr>
              <a:t>Предоставить сведения о выполнении условий пользования недрами при добыче питьевых и технических подземных вод </a:t>
            </a:r>
            <a:r>
              <a:rPr lang="ru-RU" sz="1400" dirty="0" smtClean="0">
                <a:latin typeface="Georgia" pitchFamily="18" charset="0"/>
              </a:rPr>
              <a:t>по </a:t>
            </a:r>
            <a:r>
              <a:rPr lang="ru-RU" sz="1400" dirty="0">
                <a:latin typeface="Georgia" pitchFamily="18" charset="0"/>
              </a:rPr>
              <a:t>форме федерального статистического наблюдения №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4-ЛС</a:t>
            </a:r>
            <a:r>
              <a:rPr lang="ru-RU" sz="1400" dirty="0">
                <a:latin typeface="Georgia" pitchFamily="18" charset="0"/>
              </a:rPr>
              <a:t> </a:t>
            </a:r>
            <a:r>
              <a:rPr lang="ru-RU" sz="1400" dirty="0" smtClean="0">
                <a:latin typeface="Georgia" pitchFamily="18" charset="0"/>
              </a:rPr>
              <a:t>необходимо </a:t>
            </a:r>
            <a:r>
              <a:rPr lang="ru-RU" sz="1400" dirty="0">
                <a:latin typeface="Georgia" pitchFamily="18" charset="0"/>
              </a:rPr>
              <a:t>в Омский филиал ФБУ «ТФГИ по Сибирскому федеральному округу</a:t>
            </a:r>
            <a:r>
              <a:rPr lang="ru-RU" sz="1400" dirty="0" smtClean="0">
                <a:latin typeface="Georgia" pitchFamily="18" charset="0"/>
              </a:rPr>
              <a:t>» расположенный по адресу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644007</a:t>
            </a:r>
            <a:r>
              <a:rPr lang="ru-RU" sz="1400" dirty="0" smtClean="0">
                <a:latin typeface="Georgia" pitchFamily="18" charset="0"/>
              </a:rPr>
              <a:t>, </a:t>
            </a:r>
            <a:r>
              <a:rPr lang="ru-RU" sz="1400" dirty="0">
                <a:latin typeface="Georgia" pitchFamily="18" charset="0"/>
              </a:rPr>
              <a:t>г. </a:t>
            </a:r>
            <a:r>
              <a:rPr lang="ru-RU" sz="1400" dirty="0" smtClean="0">
                <a:latin typeface="Georgia" pitchFamily="18" charset="0"/>
              </a:rPr>
              <a:t>Омск-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 smtClean="0">
                <a:latin typeface="Georgia" pitchFamily="18" charset="0"/>
              </a:rPr>
              <a:t>, ул. Октябрьская,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190</a:t>
            </a:r>
            <a:r>
              <a:rPr lang="ru-RU" sz="1400" dirty="0" smtClean="0">
                <a:latin typeface="Georgia" pitchFamily="18" charset="0"/>
              </a:rPr>
              <a:t>. 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5122" name="Picture 2" descr="D:\Барышева\Отчетность 4-ЛС\Презентация\Изображения\Проез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83837"/>
            <a:ext cx="6516216" cy="547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795" y="62068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dirty="0" smtClean="0">
                <a:latin typeface="Georgia" pitchFamily="18" charset="0"/>
              </a:rPr>
              <a:t>Все </a:t>
            </a:r>
            <a:r>
              <a:rPr lang="ru-RU" dirty="0">
                <a:latin typeface="Georgia" pitchFamily="18" charset="0"/>
              </a:rPr>
              <a:t>данные, </a:t>
            </a:r>
            <a:r>
              <a:rPr lang="ru-RU" dirty="0" smtClean="0">
                <a:latin typeface="Georgia" pitchFamily="18" charset="0"/>
              </a:rPr>
              <a:t>приведены </a:t>
            </a:r>
            <a:r>
              <a:rPr lang="ru-RU" dirty="0">
                <a:latin typeface="Georgia" pitchFamily="18" charset="0"/>
              </a:rPr>
              <a:t>в </a:t>
            </a:r>
            <a:r>
              <a:rPr lang="ru-RU" dirty="0" smtClean="0">
                <a:latin typeface="Georgia" pitchFamily="18" charset="0"/>
              </a:rPr>
              <a:t>таблицах </a:t>
            </a:r>
            <a:r>
              <a:rPr lang="ru-RU" dirty="0">
                <a:latin typeface="Georgia" pitchFamily="18" charset="0"/>
              </a:rPr>
              <a:t>только в качестве примера заполнения. Вы указываете в </a:t>
            </a:r>
            <a:r>
              <a:rPr lang="ru-RU" dirty="0" smtClean="0">
                <a:latin typeface="Georgia" pitchFamily="18" charset="0"/>
              </a:rPr>
              <a:t>форме </a:t>
            </a:r>
            <a:r>
              <a:rPr lang="ru-RU" u="sng" dirty="0">
                <a:latin typeface="Georgia" pitchFamily="18" charset="0"/>
              </a:rPr>
              <a:t>СВОИ</a:t>
            </a:r>
            <a:r>
              <a:rPr lang="ru-RU" dirty="0">
                <a:latin typeface="Georgia" pitchFamily="18" charset="0"/>
              </a:rPr>
              <a:t> данные из лицензий и паспортов скважин.</a:t>
            </a:r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619672" y="4869160"/>
            <a:ext cx="6120680" cy="396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71488" y="116631"/>
            <a:ext cx="23423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Georgia" pitchFamily="18" charset="0"/>
              </a:rPr>
              <a:t>Внимание! </a:t>
            </a: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854968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effectLst/>
                <a:latin typeface="Georgia" pitchFamily="18" charset="0"/>
              </a:rPr>
              <a:t>Общие положения</a:t>
            </a:r>
            <a:r>
              <a:rPr lang="ru-RU" dirty="0">
                <a:effectLst/>
                <a:latin typeface="Georgia" pitchFamily="18" charset="0"/>
              </a:rPr>
              <a:t/>
            </a:r>
            <a:br>
              <a:rPr lang="ru-RU" dirty="0">
                <a:effectLst/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162" y="2924944"/>
            <a:ext cx="885930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</a:rPr>
              <a:t>Сведения предоставляются по каждому участку недр, указанному в лицензии </a:t>
            </a:r>
            <a:r>
              <a:rPr lang="ru-RU" dirty="0" smtClean="0">
                <a:latin typeface="Georgia" pitchFamily="18" charset="0"/>
              </a:rPr>
              <a:t>и лицензионном </a:t>
            </a:r>
            <a:r>
              <a:rPr lang="ru-RU" dirty="0">
                <a:latin typeface="Georgia" pitchFamily="18" charset="0"/>
              </a:rPr>
              <a:t>соглашении (условиях пользования недрами).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6162" y="3572488"/>
            <a:ext cx="871296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</a:rPr>
              <a:t>Юридические лица предоставляют форму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4-ЛС</a:t>
            </a: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по месту их </a:t>
            </a:r>
            <a:r>
              <a:rPr lang="ru-RU" dirty="0" smtClean="0">
                <a:latin typeface="Georgia" pitchFamily="18" charset="0"/>
              </a:rPr>
              <a:t>нахождения. В </a:t>
            </a:r>
            <a:r>
              <a:rPr lang="ru-RU" dirty="0">
                <a:latin typeface="Georgia" pitchFamily="18" charset="0"/>
              </a:rPr>
              <a:t>случае, когда юридическое лицо не осуществляет деятельность по месту своего нахождения, форма предоставляется по месту фактического осуществления деятельности.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869160"/>
            <a:ext cx="88059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</a:rPr>
              <a:t>Руководитель юридического лица назначает должностных </a:t>
            </a:r>
            <a:r>
              <a:rPr lang="ru-RU" dirty="0" smtClean="0">
                <a:latin typeface="Georgia" pitchFamily="18" charset="0"/>
              </a:rPr>
              <a:t>лиц, уполномоченных </a:t>
            </a:r>
            <a:r>
              <a:rPr lang="ru-RU" dirty="0">
                <a:latin typeface="Georgia" pitchFamily="18" charset="0"/>
              </a:rPr>
              <a:t>предоставлять статистическую информацию от имени юридического лица.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939785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</a:rPr>
              <a:t>Сведения по форме федерального статистического наблюдения №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4-ЛС</a:t>
            </a:r>
            <a:r>
              <a:rPr lang="ru-RU" dirty="0">
                <a:latin typeface="Georgia" pitchFamily="18" charset="0"/>
              </a:rPr>
              <a:t> (далее – Сведения) предоставляют юридические лица-пользователи недр всех форм собственности, имеющие лицензии на геологическое изучение, разведку и разработку месторождений (или участков недр, не имеющих запасов, прошедших государственную экспертизу в установленном порядке) питьевых и технических подземных вод, ежегодно в течение всего срока действия лицензии по каждому участку недр.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779912" y="6428264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75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6" y="4066467"/>
            <a:ext cx="8420073" cy="279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Georgia" pitchFamily="18" charset="0"/>
              </a:rPr>
              <a:t>Если </a:t>
            </a:r>
            <a:r>
              <a:rPr lang="ru-RU" sz="1400" dirty="0">
                <a:latin typeface="Georgia" pitchFamily="18" charset="0"/>
              </a:rPr>
              <a:t>фактический адрес не совпадает с юридическим, то </a:t>
            </a:r>
            <a:r>
              <a:rPr lang="ru-RU" sz="1400" dirty="0" smtClean="0">
                <a:latin typeface="Georgia" pitchFamily="18" charset="0"/>
              </a:rPr>
              <a:t>дополнительно указывается </a:t>
            </a:r>
            <a:r>
              <a:rPr lang="ru-RU" sz="1400" u="sng" dirty="0">
                <a:latin typeface="Georgia" pitchFamily="18" charset="0"/>
              </a:rPr>
              <a:t>фактический почтовый адрес</a:t>
            </a:r>
            <a:r>
              <a:rPr lang="ru-RU" sz="1400" dirty="0" smtClean="0">
                <a:latin typeface="Georgia" pitchFamily="18" charset="0"/>
              </a:rPr>
              <a:t>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>
                <a:latin typeface="Georgia" pitchFamily="18" charset="0"/>
              </a:rPr>
              <a:t>Даты указываются в следующем порядке: год, месяц, число, разделенные между собой точками (например,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2010.06.12</a:t>
            </a:r>
            <a:r>
              <a:rPr lang="ru-RU" sz="1400" dirty="0" smtClean="0">
                <a:latin typeface="Georgia" pitchFamily="18" charset="0"/>
              </a:rPr>
              <a:t>).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>
                <a:latin typeface="Georgia" pitchFamily="18" charset="0"/>
              </a:rPr>
              <a:t>В случае отсутствия каких-либо сведений (параметров) по </a:t>
            </a:r>
            <a:r>
              <a:rPr lang="ru-RU" sz="1400" dirty="0" smtClean="0">
                <a:latin typeface="Georgia" pitchFamily="18" charset="0"/>
              </a:rPr>
              <a:t>показателям, предусмотренным </a:t>
            </a:r>
            <a:r>
              <a:rPr lang="ru-RU" sz="1400" dirty="0">
                <a:latin typeface="Georgia" pitchFamily="18" charset="0"/>
              </a:rPr>
              <a:t>настоящей формой, в лицензии, лицензионном соглашении, а также в проектном документе в соответствующих графах ставятся прочерки.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>
                <a:latin typeface="Georgia" pitchFamily="18" charset="0"/>
              </a:rPr>
              <a:t>Если владелец лицензии в отчетном году не проводил работ (не </a:t>
            </a:r>
            <a:r>
              <a:rPr lang="ru-RU" sz="1400" dirty="0" smtClean="0">
                <a:latin typeface="Georgia" pitchFamily="18" charset="0"/>
              </a:rPr>
              <a:t>осуществлял добычу </a:t>
            </a:r>
            <a:r>
              <a:rPr lang="ru-RU" sz="1400" dirty="0">
                <a:latin typeface="Georgia" pitchFamily="18" charset="0"/>
              </a:rPr>
              <a:t>подземных вод), то он заполняет только первый раздел </a:t>
            </a:r>
            <a:r>
              <a:rPr lang="ru-RU" sz="1400" dirty="0" smtClean="0">
                <a:latin typeface="Georgia" pitchFamily="18" charset="0"/>
              </a:rPr>
              <a:t>формы, </a:t>
            </a:r>
            <a:r>
              <a:rPr lang="ru-RU" sz="1400" dirty="0">
                <a:latin typeface="Georgia" pitchFamily="18" charset="0"/>
              </a:rPr>
              <a:t>а в остальных ставит прочерки.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ru-RU" dirty="0">
              <a:latin typeface="Georgia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200" y="332656"/>
            <a:ext cx="380373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>
                <a:latin typeface="Georgia" pitchFamily="18" charset="0"/>
              </a:rPr>
              <a:t>В адресной части формы (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>
                <a:latin typeface="Georgia" pitchFamily="18" charset="0"/>
              </a:rPr>
              <a:t>) указывается полное наименование </a:t>
            </a:r>
            <a:r>
              <a:rPr lang="ru-RU" sz="1400" dirty="0" smtClean="0">
                <a:latin typeface="Georgia" pitchFamily="18" charset="0"/>
              </a:rPr>
              <a:t>отчитывающегося юридического </a:t>
            </a:r>
            <a:r>
              <a:rPr lang="ru-RU" sz="1400" dirty="0">
                <a:latin typeface="Georgia" pitchFamily="18" charset="0"/>
              </a:rPr>
              <a:t>лица в соответствии с учредительными документами, а затем в скобках – краткое наименование.</a:t>
            </a:r>
          </a:p>
          <a:p>
            <a:pPr algn="just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1389" y="332656"/>
            <a:ext cx="4172212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>
                <a:latin typeface="Georgia" pitchFamily="18" charset="0"/>
              </a:rPr>
              <a:t>По строке (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>
                <a:latin typeface="Georgia" pitchFamily="18" charset="0"/>
              </a:rPr>
              <a:t>) "Почтовый адрес" указывается наименование субъекта </a:t>
            </a:r>
            <a:r>
              <a:rPr lang="ru-RU" sz="1400" dirty="0" smtClean="0">
                <a:latin typeface="Georgia" pitchFamily="18" charset="0"/>
              </a:rPr>
              <a:t>Российской Федерации</a:t>
            </a:r>
            <a:r>
              <a:rPr lang="ru-RU" sz="1400" dirty="0">
                <a:latin typeface="Georgia" pitchFamily="18" charset="0"/>
              </a:rPr>
              <a:t>, юридический адрес пользователя недр вместе с почтовым индексом.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5378" y="3190616"/>
            <a:ext cx="8551400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>
                <a:latin typeface="Georgia" pitchFamily="18" charset="0"/>
              </a:rPr>
              <a:t>Пользователь недр проставляет в кодовой части формы (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>
                <a:latin typeface="Georgia" pitchFamily="18" charset="0"/>
              </a:rPr>
              <a:t>) код </a:t>
            </a:r>
            <a:r>
              <a:rPr lang="ru-RU" sz="1400" dirty="0" smtClean="0">
                <a:latin typeface="Georgia" pitchFamily="18" charset="0"/>
              </a:rPr>
              <a:t>Общероссийского классификатора </a:t>
            </a:r>
            <a:r>
              <a:rPr lang="ru-RU" sz="1400" dirty="0">
                <a:latin typeface="Georgia" pitchFamily="18" charset="0"/>
              </a:rPr>
              <a:t>предприятий и организаций (ОКПО) на основании Уведомления о присвоении кода ОКПО (выдается организациям территориальными органами Росстата), ИНН</a:t>
            </a:r>
            <a:r>
              <a:rPr lang="ru-RU" sz="1400" b="1" dirty="0">
                <a:latin typeface="Georgia" pitchFamily="18" charset="0"/>
              </a:rPr>
              <a:t> </a:t>
            </a:r>
            <a:r>
              <a:rPr lang="ru-RU" sz="1400" dirty="0">
                <a:latin typeface="Georgia" pitchFamily="18" charset="0"/>
              </a:rPr>
              <a:t>(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dirty="0">
                <a:latin typeface="Georgia" pitchFamily="18" charset="0"/>
              </a:rPr>
              <a:t>) и ОГРН</a:t>
            </a:r>
            <a:r>
              <a:rPr lang="ru-RU" sz="1400" b="1" dirty="0">
                <a:latin typeface="Georgia" pitchFamily="18" charset="0"/>
              </a:rPr>
              <a:t> </a:t>
            </a:r>
            <a:r>
              <a:rPr lang="ru-RU" sz="1400" dirty="0">
                <a:latin typeface="Georgia" pitchFamily="18" charset="0"/>
              </a:rPr>
              <a:t>(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dirty="0">
                <a:latin typeface="Georgia" pitchFamily="18" charset="0"/>
              </a:rPr>
              <a:t>) предприятия.</a:t>
            </a:r>
          </a:p>
          <a:p>
            <a:endParaRPr lang="ru-RU" dirty="0"/>
          </a:p>
        </p:txBody>
      </p:sp>
      <p:pic>
        <p:nvPicPr>
          <p:cNvPr id="13" name="Picture 2" descr="D:\Барышева\Отчетность 4-ЛС\Презентация\Изображения\4ЛС-1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1" y="1649940"/>
            <a:ext cx="7778216" cy="133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1389" y="1649940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708051" y="548680"/>
            <a:ext cx="1863338" cy="12705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992780" y="1859908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endCxn id="17" idx="3"/>
          </p:cNvCxnSpPr>
          <p:nvPr/>
        </p:nvCxnSpPr>
        <p:spPr>
          <a:xfrm flipH="1">
            <a:off x="5284848" y="539097"/>
            <a:ext cx="510094" cy="1490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1463" y="2757567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2708052" y="2952682"/>
            <a:ext cx="2509632" cy="3606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00239" y="2721883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H="1" flipV="1">
            <a:off x="5292307" y="2980648"/>
            <a:ext cx="1079894" cy="7501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452320" y="2721883"/>
            <a:ext cx="292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5" name="Прямая со стрелкой 1024"/>
          <p:cNvCxnSpPr>
            <a:endCxn id="31" idx="2"/>
          </p:cNvCxnSpPr>
          <p:nvPr/>
        </p:nvCxnSpPr>
        <p:spPr>
          <a:xfrm flipV="1">
            <a:off x="7452320" y="3060437"/>
            <a:ext cx="146034" cy="670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03023" y="6485979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54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5083508" cy="5544616"/>
          </a:xfrm>
        </p:spPr>
        <p:txBody>
          <a:bodyPr>
            <a:normAutofit/>
          </a:bodyPr>
          <a:lstStyle/>
          <a:p>
            <a:pPr algn="just"/>
            <a:endParaRPr lang="ru-RU" dirty="0">
              <a:latin typeface="Georgia" pitchFamily="18" charset="0"/>
              <a:cs typeface="Calibri" pitchFamily="34" charset="0"/>
            </a:endParaRP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10887" y="3861048"/>
            <a:ext cx="3417923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indent="180975"/>
            <a:r>
              <a:rPr lang="ru-RU" dirty="0" smtClean="0">
                <a:latin typeface="Georgia" pitchFamily="18" charset="0"/>
              </a:rPr>
              <a:t>Дата регистрации лицензии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887" y="3197891"/>
            <a:ext cx="2965877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Дата окончания действия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165" y="1771211"/>
            <a:ext cx="3733059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Georgia" pitchFamily="18" charset="0"/>
              </a:rPr>
              <a:t>Тип и целевое использование подземных вод</a:t>
            </a:r>
            <a:endParaRPr lang="ru-RU" dirty="0">
              <a:latin typeface="Georgia" pitchFamily="18" charset="0"/>
            </a:endParaRPr>
          </a:p>
        </p:txBody>
      </p:sp>
      <p:pic>
        <p:nvPicPr>
          <p:cNvPr id="3074" name="Picture 2" descr="D:\Барышева\Отчетность 4-ЛС\Презентация\Изображения\000ОМС00672ВЭ_1 стр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352"/>
            <a:ext cx="417565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Прямая со стрелкой 13"/>
          <p:cNvCxnSpPr>
            <a:stCxn id="10" idx="3"/>
          </p:cNvCxnSpPr>
          <p:nvPr/>
        </p:nvCxnSpPr>
        <p:spPr>
          <a:xfrm>
            <a:off x="4025224" y="2094377"/>
            <a:ext cx="2819669" cy="11161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732240" y="3212976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единительная линия 3076"/>
          <p:cNvCxnSpPr/>
          <p:nvPr/>
        </p:nvCxnSpPr>
        <p:spPr>
          <a:xfrm>
            <a:off x="5004048" y="3343463"/>
            <a:ext cx="17281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xtBox 3079"/>
          <p:cNvSpPr txBox="1"/>
          <p:nvPr/>
        </p:nvSpPr>
        <p:spPr>
          <a:xfrm>
            <a:off x="292165" y="2577501"/>
            <a:ext cx="3052439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dirty="0" smtClean="0">
                <a:latin typeface="Georgia" pitchFamily="18" charset="0"/>
              </a:rPr>
              <a:t>Объект недропользования</a:t>
            </a:r>
            <a:endParaRPr lang="ru-RU" dirty="0">
              <a:latin typeface="Georgia" pitchFamily="18" charset="0"/>
            </a:endParaRPr>
          </a:p>
        </p:txBody>
      </p:sp>
      <p:cxnSp>
        <p:nvCxnSpPr>
          <p:cNvPr id="3082" name="Прямая со стрелкой 3081"/>
          <p:cNvCxnSpPr/>
          <p:nvPr/>
        </p:nvCxnSpPr>
        <p:spPr>
          <a:xfrm>
            <a:off x="5103966" y="710140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Прямая со стрелкой 3084"/>
          <p:cNvCxnSpPr>
            <a:stCxn id="3080" idx="3"/>
          </p:cNvCxnSpPr>
          <p:nvPr/>
        </p:nvCxnSpPr>
        <p:spPr>
          <a:xfrm>
            <a:off x="3344604" y="2762167"/>
            <a:ext cx="2614305" cy="6594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87" name="Прямая соединительная линия 3086"/>
          <p:cNvCxnSpPr/>
          <p:nvPr/>
        </p:nvCxnSpPr>
        <p:spPr>
          <a:xfrm>
            <a:off x="6018366" y="3426028"/>
            <a:ext cx="658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9" name="Прямая соединительная линия 3088"/>
          <p:cNvCxnSpPr/>
          <p:nvPr/>
        </p:nvCxnSpPr>
        <p:spPr>
          <a:xfrm>
            <a:off x="6084168" y="3501008"/>
            <a:ext cx="21602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3" idx="3"/>
          </p:cNvCxnSpPr>
          <p:nvPr/>
        </p:nvCxnSpPr>
        <p:spPr>
          <a:xfrm>
            <a:off x="3728810" y="4045714"/>
            <a:ext cx="3579494" cy="21073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15" idx="3"/>
          </p:cNvCxnSpPr>
          <p:nvPr/>
        </p:nvCxnSpPr>
        <p:spPr>
          <a:xfrm>
            <a:off x="3276764" y="3382557"/>
            <a:ext cx="3442474" cy="20035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094" name="Прямая соединительная линия 3093"/>
          <p:cNvCxnSpPr/>
          <p:nvPr/>
        </p:nvCxnSpPr>
        <p:spPr>
          <a:xfrm flipV="1">
            <a:off x="6804248" y="5383090"/>
            <a:ext cx="648072" cy="3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7" name="Прямая соединительная линия 3096"/>
          <p:cNvCxnSpPr/>
          <p:nvPr/>
        </p:nvCxnSpPr>
        <p:spPr>
          <a:xfrm>
            <a:off x="7308304" y="6153092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37356" y="6483292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50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0" grpId="0" animBg="1"/>
      <p:bldP spid="30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10000"/>
              </a:lnSpc>
              <a:buNone/>
            </a:pPr>
            <a:endParaRPr lang="ru-RU" sz="1800" dirty="0"/>
          </a:p>
          <a:p>
            <a:pPr algn="just"/>
            <a:endParaRPr lang="ru-RU" sz="2400" dirty="0"/>
          </a:p>
          <a:p>
            <a:pPr marL="44450" indent="133350">
              <a:buNone/>
            </a:pPr>
            <a:endParaRPr lang="ru-RU" dirty="0"/>
          </a:p>
        </p:txBody>
      </p:sp>
      <p:pic>
        <p:nvPicPr>
          <p:cNvPr id="2050" name="Picture 2" descr="D:\Барышева\Отчетность 4-ЛС\Презентация\Изображения\4ЛС-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76" y="3861048"/>
            <a:ext cx="8275366" cy="110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80920" cy="87896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Georgia" pitchFamily="18" charset="0"/>
              </a:rPr>
              <a:t>Раздел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effectLst/>
                <a:latin typeface="Georgia" pitchFamily="18" charset="0"/>
              </a:rPr>
              <a:t>. Сведения </a:t>
            </a:r>
            <a:r>
              <a:rPr lang="ru-RU" sz="2000" dirty="0">
                <a:effectLst/>
                <a:latin typeface="Georgia" pitchFamily="18" charset="0"/>
              </a:rPr>
              <a:t>о лицензии на право пользования недрами при добыче питьевых и технических </a:t>
            </a:r>
            <a:r>
              <a:rPr lang="ru-RU" sz="2000" dirty="0" smtClean="0">
                <a:effectLst/>
                <a:latin typeface="Georgia" pitchFamily="18" charset="0"/>
              </a:rPr>
              <a:t/>
            </a:r>
            <a:br>
              <a:rPr lang="ru-RU" sz="2000" dirty="0" smtClean="0">
                <a:effectLst/>
                <a:latin typeface="Georgia" pitchFamily="18" charset="0"/>
              </a:rPr>
            </a:br>
            <a:r>
              <a:rPr lang="ru-RU" sz="2000" dirty="0" smtClean="0">
                <a:effectLst/>
                <a:latin typeface="Georgia" pitchFamily="18" charset="0"/>
              </a:rPr>
              <a:t>подземных </a:t>
            </a:r>
            <a:r>
              <a:rPr lang="ru-RU" sz="2000" dirty="0">
                <a:effectLst/>
                <a:latin typeface="Georgia" pitchFamily="18" charset="0"/>
              </a:rPr>
              <a:t>вод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40484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  <a:cs typeface="Calibri" pitchFamily="34" charset="0"/>
              </a:rPr>
              <a:t>Показатели в разделе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Georgia" pitchFamily="18" charset="0"/>
                <a:cs typeface="Calibri" pitchFamily="34" charset="0"/>
              </a:rPr>
              <a:t> указываются </a:t>
            </a:r>
            <a:r>
              <a:rPr lang="ru-RU" dirty="0" smtClean="0">
                <a:latin typeface="Georgia" pitchFamily="18" charset="0"/>
                <a:cs typeface="Calibri" pitchFamily="34" charset="0"/>
              </a:rPr>
              <a:t>в соответствии </a:t>
            </a:r>
            <a:r>
              <a:rPr lang="ru-RU" dirty="0">
                <a:latin typeface="Georgia" pitchFamily="18" charset="0"/>
                <a:cs typeface="Calibri" pitchFamily="34" charset="0"/>
              </a:rPr>
              <a:t>с лицензией на право пользования недрами при добыче питьевых и технических подземных вод.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2204864"/>
            <a:ext cx="3153816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i="1" dirty="0">
                <a:latin typeface="Georgia" pitchFamily="18" charset="0"/>
                <a:cs typeface="Calibri" pitchFamily="34" charset="0"/>
              </a:rPr>
              <a:t>Субъект Российской Федерации </a:t>
            </a:r>
            <a:r>
              <a:rPr lang="ru-RU" dirty="0" smtClean="0">
                <a:latin typeface="Georgia" pitchFamily="18" charset="0"/>
                <a:cs typeface="Calibri" pitchFamily="34" charset="0"/>
              </a:rPr>
              <a:t>- область</a:t>
            </a:r>
            <a:r>
              <a:rPr lang="ru-RU" dirty="0">
                <a:latin typeface="Georgia" pitchFamily="18" charset="0"/>
                <a:cs typeface="Calibri" pitchFamily="34" charset="0"/>
              </a:rPr>
              <a:t>, край, республика.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07904" y="2060848"/>
            <a:ext cx="51450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i="1" dirty="0">
                <a:latin typeface="Georgia" pitchFamily="18" charset="0"/>
                <a:cs typeface="Calibri" pitchFamily="34" charset="0"/>
              </a:rPr>
              <a:t>Объект недропользования </a:t>
            </a:r>
            <a:r>
              <a:rPr lang="ru-RU" dirty="0" smtClean="0">
                <a:latin typeface="Georgia" pitchFamily="18" charset="0"/>
                <a:cs typeface="Calibri" pitchFamily="34" charset="0"/>
              </a:rPr>
              <a:t>– </a:t>
            </a:r>
            <a:r>
              <a:rPr lang="ru-RU" u="sng" dirty="0" smtClean="0">
                <a:latin typeface="Georgia" pitchFamily="18" charset="0"/>
                <a:cs typeface="Calibri" pitchFamily="34" charset="0"/>
              </a:rPr>
              <a:t>участок недр</a:t>
            </a:r>
            <a:r>
              <a:rPr lang="ru-RU" dirty="0">
                <a:latin typeface="Georgia" pitchFamily="18" charset="0"/>
                <a:cs typeface="Calibri" pitchFamily="34" charset="0"/>
              </a:rPr>
              <a:t>, название которого написано на титульном листе лицензии, а также в лицензионном соглашении или условиях пользования недрами.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032867" y="4586655"/>
            <a:ext cx="9861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FF0000"/>
                </a:solidFill>
                <a:latin typeface="Georgia" pitchFamily="18" charset="0"/>
              </a:rPr>
              <a:t>Омская обл.</a:t>
            </a:r>
            <a:endParaRPr lang="ru-RU" sz="1050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691680" y="3007261"/>
            <a:ext cx="2448272" cy="1636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88024" y="3488292"/>
            <a:ext cx="634622" cy="115497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3529" y="5147900"/>
            <a:ext cx="8544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 algn="just"/>
            <a:r>
              <a:rPr lang="ru-RU" dirty="0">
                <a:latin typeface="Georgia" pitchFamily="18" charset="0"/>
              </a:rPr>
              <a:t> Если лицензия аннулирована или переоформлена в отчётном году отчёт по ней также необходимо предоставить. В этом случае в столбце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проставляется </a:t>
            </a:r>
            <a:r>
              <a:rPr lang="ru-RU" u="sng" dirty="0">
                <a:latin typeface="Georgia" pitchFamily="18" charset="0"/>
              </a:rPr>
              <a:t>дата фактического прекращения</a:t>
            </a:r>
            <a:r>
              <a:rPr lang="ru-RU" dirty="0">
                <a:latin typeface="Georgia" pitchFamily="18" charset="0"/>
              </a:rPr>
              <a:t> действия лицензии в соответствии с Приказом Омскнедра об аннулировании или переоформлении (например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2013.01.03</a:t>
            </a:r>
            <a:r>
              <a:rPr lang="ru-RU" dirty="0">
                <a:latin typeface="Georgia" pitchFamily="18" charset="0"/>
              </a:rPr>
              <a:t>).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20296" y="4586655"/>
            <a:ext cx="169309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 err="1" smtClean="0">
                <a:solidFill>
                  <a:srgbClr val="FF0000"/>
                </a:solidFill>
                <a:latin typeface="Georgia" pitchFamily="18" charset="0"/>
              </a:rPr>
              <a:t>Ивановско</a:t>
            </a:r>
            <a:r>
              <a:rPr lang="ru-RU" sz="1050" dirty="0" smtClean="0">
                <a:solidFill>
                  <a:srgbClr val="FF0000"/>
                </a:solidFill>
                <a:latin typeface="Georgia" pitchFamily="18" charset="0"/>
              </a:rPr>
              <a:t>-Ключевской</a:t>
            </a:r>
            <a:br>
              <a:rPr lang="ru-RU" sz="1050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1050" dirty="0" smtClean="0">
                <a:solidFill>
                  <a:srgbClr val="FF0000"/>
                </a:solidFill>
                <a:latin typeface="Georgia" pitchFamily="18" charset="0"/>
              </a:rPr>
              <a:t>участок недр</a:t>
            </a:r>
            <a:endParaRPr lang="ru-RU" sz="105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63688" y="4586655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00123</a:t>
            </a:r>
            <a:endParaRPr lang="ru-RU" sz="1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5505" y="4588918"/>
            <a:ext cx="3706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smtClean="0">
                <a:solidFill>
                  <a:srgbClr val="FF0000"/>
                </a:solidFill>
                <a:latin typeface="Georgia" pitchFamily="18" charset="0"/>
              </a:rPr>
              <a:t>ВЭ</a:t>
            </a:r>
            <a:endParaRPr lang="ru-RU" sz="1050" dirty="0">
              <a:solidFill>
                <a:srgbClr val="FF0000"/>
              </a:solidFill>
              <a:latin typeface="Georgia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 flipV="1">
            <a:off x="8388424" y="4794404"/>
            <a:ext cx="339950" cy="7228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79912" y="6505029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59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6" grpId="0"/>
      <p:bldP spid="13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idx="1"/>
          </p:nvPr>
        </p:nvSpPr>
        <p:spPr>
          <a:xfrm>
            <a:off x="791580" y="404664"/>
            <a:ext cx="7560840" cy="1623521"/>
          </a:xfr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Раздел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Georgia" pitchFamily="18" charset="0"/>
              </a:rPr>
              <a:t>. Сведения об утвержденных проектных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и отчетных документах, связанных с </a:t>
            </a:r>
          </a:p>
          <a:p>
            <a:pPr algn="ctr"/>
            <a:r>
              <a:rPr lang="ru-RU" b="1" dirty="0" smtClean="0">
                <a:latin typeface="Georgia" pitchFamily="18" charset="0"/>
              </a:rPr>
              <a:t>пользованием недрами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445224"/>
            <a:ext cx="8623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Сведения</a:t>
            </a:r>
            <a:r>
              <a:rPr lang="ru-RU" dirty="0">
                <a:latin typeface="Georgia" pitchFamily="18" charset="0"/>
              </a:rPr>
              <a:t>, относящиеся к проекту зон санитарной охраны, приводятся по участкам недр, по которым в лицензиях предусмотрена добыча подземных вод для питьевого и хозяйственно-бытового водоснабжения.</a:t>
            </a:r>
          </a:p>
          <a:p>
            <a:pPr indent="180975" algn="just"/>
            <a:endParaRPr lang="ru-RU" dirty="0">
              <a:latin typeface="Georgia" pitchFamily="18" charset="0"/>
            </a:endParaRPr>
          </a:p>
          <a:p>
            <a:pPr indent="85725" algn="just">
              <a:spcBef>
                <a:spcPts val="0"/>
              </a:spcBef>
              <a:spcAft>
                <a:spcPts val="0"/>
              </a:spcAft>
            </a:pPr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84482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</a:rPr>
              <a:t>В течение трех лет с момента государственной регистрации лицензии Владелец лицензии обязан утвердить в установленном порядке эксплуатационные запасы подземных вод по промышленным категориям применительно к существующей схеме </a:t>
            </a:r>
            <a:r>
              <a:rPr lang="ru-RU" dirty="0" err="1">
                <a:latin typeface="Georgia" pitchFamily="18" charset="0"/>
              </a:rPr>
              <a:t>водоотбора</a:t>
            </a:r>
            <a:r>
              <a:rPr lang="ru-RU" dirty="0">
                <a:latin typeface="Georgia" pitchFamily="18" charset="0"/>
              </a:rPr>
              <a:t>. Комплекс необходимых геолого-гидрогеологических исследований и режимных наблюдений должен выполняться специализированной гидрогеологической организацией.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3611" y="357301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</a:rPr>
              <a:t>В течение четырех лет с момента государственной регистрации лицензии владелец лицензии обязан разработать, согласовать и утвердить в установленном порядке проект водозабора.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2867" y="4509120"/>
            <a:ext cx="864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buFont typeface="Arial" pitchFamily="34" charset="0"/>
              <a:buChar char="•"/>
            </a:pPr>
            <a:r>
              <a:rPr lang="ru-RU" dirty="0">
                <a:latin typeface="Georgia" pitchFamily="18" charset="0"/>
              </a:rPr>
              <a:t>Если дата государственной экспертизы или утверждения одного или нескольких документов </a:t>
            </a:r>
            <a:r>
              <a:rPr lang="ru-RU" u="sng" dirty="0">
                <a:latin typeface="Georgia" pitchFamily="18" charset="0"/>
              </a:rPr>
              <a:t>не установлена</a:t>
            </a:r>
            <a:r>
              <a:rPr lang="ru-RU" dirty="0">
                <a:latin typeface="Georgia" pitchFamily="18" charset="0"/>
              </a:rPr>
              <a:t>, то для таких документов по соответствующим строкам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02–07</a:t>
            </a:r>
            <a:r>
              <a:rPr lang="ru-RU" dirty="0">
                <a:latin typeface="Georgia" pitchFamily="18" charset="0"/>
              </a:rPr>
              <a:t> записывается "не установлена".</a:t>
            </a:r>
          </a:p>
          <a:p>
            <a:pPr algn="just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3779912" y="6466929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27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Барышева\Отчетность 4-ЛС\Презентация\Изображения\4ЛС-2.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5" y="1277096"/>
            <a:ext cx="7843318" cy="274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99780"/>
            <a:ext cx="84969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600" dirty="0">
                <a:latin typeface="Georgia" pitchFamily="18" charset="0"/>
              </a:rPr>
              <a:t>В графе «Дата подготовки документа, установленная в лицензии» по строке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01 (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>
                <a:latin typeface="Georgia" pitchFamily="18" charset="0"/>
              </a:rPr>
              <a:t> приводятся сведения по подсчету (переоценке) запасов питьевых и технических подземных вод, которые должен выполнить недропользователь в период действия лицензии или в срок, установленный в лицензии. </a:t>
            </a:r>
          </a:p>
          <a:p>
            <a:endParaRPr lang="ru-RU" dirty="0"/>
          </a:p>
        </p:txBody>
      </p:sp>
      <p:cxnSp>
        <p:nvCxnSpPr>
          <p:cNvPr id="6" name="Прямая со стрелкой 5"/>
          <p:cNvCxnSpPr>
            <a:endCxn id="7" idx="3"/>
          </p:cNvCxnSpPr>
          <p:nvPr/>
        </p:nvCxnSpPr>
        <p:spPr>
          <a:xfrm flipH="1">
            <a:off x="3783991" y="465728"/>
            <a:ext cx="4712472" cy="17712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4747" y="2083137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423" y="4149080"/>
            <a:ext cx="8496943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latin typeface="Georgia" pitchFamily="18" charset="0"/>
              </a:rPr>
              <a:t>По </a:t>
            </a:r>
            <a:r>
              <a:rPr lang="ru-RU" sz="1600" dirty="0">
                <a:latin typeface="Georgia" pitchFamily="18" charset="0"/>
              </a:rPr>
              <a:t>строкам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02–07 (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latin typeface="Georgia" pitchFamily="18" charset="0"/>
              </a:rPr>
              <a:t> </a:t>
            </a:r>
            <a:r>
              <a:rPr lang="ru-RU" sz="1600" dirty="0">
                <a:latin typeface="Georgia" pitchFamily="18" charset="0"/>
              </a:rPr>
              <a:t>проставляется дата, установленная в </a:t>
            </a:r>
            <a:r>
              <a:rPr lang="ru-RU" sz="1600" dirty="0" smtClean="0">
                <a:latin typeface="Georgia" pitchFamily="18" charset="0"/>
              </a:rPr>
              <a:t>лицензии, </a:t>
            </a:r>
            <a:r>
              <a:rPr lang="ru-RU" sz="1600" u="sng" dirty="0" smtClean="0">
                <a:latin typeface="Georgia" pitchFamily="18" charset="0"/>
              </a:rPr>
              <a:t>независимо </a:t>
            </a:r>
            <a:r>
              <a:rPr lang="ru-RU" sz="1600" u="sng" dirty="0">
                <a:latin typeface="Georgia" pitchFamily="18" charset="0"/>
              </a:rPr>
              <a:t>от того, попадает она в отчетный год или нет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pPr indent="180975" algn="just"/>
            <a:r>
              <a:rPr lang="ru-RU" sz="1600" dirty="0">
                <a:latin typeface="Georgia" pitchFamily="18" charset="0"/>
              </a:rPr>
              <a:t>В графах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4–6</a:t>
            </a:r>
            <a:r>
              <a:rPr lang="ru-RU" sz="1600" dirty="0">
                <a:latin typeface="Georgia" pitchFamily="18" charset="0"/>
              </a:rPr>
              <a:t> по строкам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01–07</a:t>
            </a:r>
            <a:r>
              <a:rPr lang="ru-RU" sz="1600" dirty="0">
                <a:latin typeface="Georgia" pitchFamily="18" charset="0"/>
              </a:rPr>
              <a:t> приводятся сведения о фактической дате государственной экспертизы или утверждения документа, если документ был утвержден в течение </a:t>
            </a:r>
            <a:r>
              <a:rPr lang="ru-RU" sz="1600" u="sng" dirty="0">
                <a:latin typeface="Georgia" pitchFamily="18" charset="0"/>
              </a:rPr>
              <a:t>отчётного</a:t>
            </a:r>
            <a:r>
              <a:rPr lang="ru-RU" sz="1600" dirty="0">
                <a:latin typeface="Georgia" pitchFamily="18" charset="0"/>
              </a:rPr>
              <a:t> года</a:t>
            </a:r>
            <a:r>
              <a:rPr lang="ru-RU" sz="1600" dirty="0" smtClean="0">
                <a:latin typeface="Georgia" pitchFamily="18" charset="0"/>
              </a:rPr>
              <a:t>.</a:t>
            </a:r>
          </a:p>
          <a:p>
            <a:pPr indent="180975" algn="just"/>
            <a:r>
              <a:rPr lang="ru-RU" sz="1600" dirty="0">
                <a:latin typeface="Georgia" pitchFamily="18" charset="0"/>
              </a:rPr>
              <a:t>Если на дату подготовки сведений государственная экспертиза документа не проведена или документ не был утвержден, то в соответствующих строках столбцов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4–6</a:t>
            </a:r>
            <a:r>
              <a:rPr lang="ru-RU" sz="1600" dirty="0">
                <a:latin typeface="Georgia" pitchFamily="18" charset="0"/>
              </a:rPr>
              <a:t> ставится прочерк</a:t>
            </a:r>
            <a:r>
              <a:rPr lang="ru-RU" sz="1600" dirty="0" smtClean="0">
                <a:latin typeface="Georgia" pitchFamily="18" charset="0"/>
              </a:rPr>
              <a:t>.</a:t>
            </a:r>
            <a:r>
              <a:rPr lang="ru-RU" sz="1600" dirty="0">
                <a:latin typeface="Georgia" pitchFamily="18" charset="0"/>
              </a:rPr>
              <a:t> </a:t>
            </a:r>
            <a:endParaRPr lang="ru-RU" sz="1600" dirty="0" smtClean="0">
              <a:latin typeface="Georgia" pitchFamily="18" charset="0"/>
            </a:endParaRPr>
          </a:p>
          <a:p>
            <a:pPr indent="180975" algn="just"/>
            <a:endParaRPr lang="ru-RU" sz="1600" dirty="0">
              <a:latin typeface="Georgia" pitchFamily="18" charset="0"/>
            </a:endParaRPr>
          </a:p>
          <a:p>
            <a:pPr indent="180975" algn="just"/>
            <a:endParaRPr lang="ru-RU" sz="1600" dirty="0">
              <a:latin typeface="Georgia" pitchFamily="18" charset="0"/>
            </a:endParaRPr>
          </a:p>
          <a:p>
            <a:pPr indent="180975" algn="just">
              <a:spcBef>
                <a:spcPts val="0"/>
              </a:spcBef>
              <a:spcAft>
                <a:spcPts val="0"/>
              </a:spcAft>
            </a:pPr>
            <a:endParaRPr lang="ru-RU" sz="1600" dirty="0">
              <a:latin typeface="Georgia" pitchFamily="18" charset="0"/>
            </a:endParaRPr>
          </a:p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284644" y="2273984"/>
            <a:ext cx="8788" cy="1716983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04240" y="2924944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786273" y="649287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15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6" y="980728"/>
            <a:ext cx="8492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400" dirty="0">
                <a:latin typeface="Georgia" pitchFamily="18" charset="0"/>
              </a:rPr>
              <a:t>Чтобы понять, сколько водоносных горизонтов вскрыты скважинами на Вашем участке, нужно внимательно прочитать раздел </a:t>
            </a:r>
            <a:r>
              <a:rPr lang="ru-RU" sz="1400" u="sng" dirty="0">
                <a:latin typeface="Georgia" pitchFamily="18" charset="0"/>
              </a:rPr>
              <a:t>СВЕДЕНИЯ ОБ УЧАСТКЕ НЕДР </a:t>
            </a:r>
            <a:r>
              <a:rPr lang="ru-RU" sz="1400" dirty="0">
                <a:latin typeface="Georgia" pitchFamily="18" charset="0"/>
              </a:rPr>
              <a:t>(как правило это Приложение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400" dirty="0">
                <a:latin typeface="Georgia" pitchFamily="18" charset="0"/>
              </a:rPr>
              <a:t> к лицензии) или технический паспорт скважины (также приложения к лицензии).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5" y="5949280"/>
            <a:ext cx="84924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sz="1600" dirty="0">
                <a:latin typeface="Georgia" pitchFamily="18" charset="0"/>
              </a:rPr>
              <a:t>Если в Вашей лицензии, в паспортах скважин встречается название только одного водоносного горизонта, то в Вы заполняете только строку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08</a:t>
            </a:r>
            <a:r>
              <a:rPr lang="ru-RU" sz="1600" dirty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 descr="D:\Барышева\Отчетность 4-ЛС\Презентация\Изображения\водонос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91" y="1734468"/>
            <a:ext cx="7559675" cy="421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685967" y="2132856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453719" y="5733256"/>
            <a:ext cx="31683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86395" y="245782"/>
            <a:ext cx="5966666" cy="734946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effectLst/>
                <a:latin typeface="Georgia" pitchFamily="18" charset="0"/>
              </a:rPr>
              <a:t>Раздел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effectLst/>
                <a:latin typeface="Georgia" pitchFamily="18" charset="0"/>
              </a:rPr>
              <a:t>. Сведения </a:t>
            </a:r>
            <a:r>
              <a:rPr lang="ru-RU" sz="2000" dirty="0">
                <a:effectLst/>
                <a:latin typeface="Georgia" pitchFamily="18" charset="0"/>
              </a:rPr>
              <a:t>о водоносных горизонтах на лицензионном участке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3851920" y="6492875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6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76056" y="1196752"/>
            <a:ext cx="3816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dirty="0" smtClean="0">
                <a:latin typeface="Georgia" pitchFamily="18" charset="0"/>
              </a:rPr>
              <a:t>В графе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Georgia" pitchFamily="18" charset="0"/>
              </a:rPr>
              <a:t>приводится наименование </a:t>
            </a:r>
            <a:r>
              <a:rPr lang="ru-RU" dirty="0">
                <a:latin typeface="Georgia" pitchFamily="18" charset="0"/>
              </a:rPr>
              <a:t>и индекс каждого водоносного горизонта, представленного для геологического изучения и (или) добычи подземных вод, в соответствии с их наименованием и индексом, указанными в лицензии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just"/>
            <a:endParaRPr lang="ru-RU" dirty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529208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1028644" y="2484600"/>
            <a:ext cx="0" cy="3464679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3167" y="3921617"/>
            <a:ext cx="382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535" y="421694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just"/>
            <a:r>
              <a:rPr lang="ru-RU" dirty="0">
                <a:latin typeface="Georgia" pitchFamily="18" charset="0"/>
              </a:rPr>
              <a:t>Например: Журавский,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Pg3zr</a:t>
            </a:r>
            <a:r>
              <a:rPr lang="ru-RU" dirty="0">
                <a:latin typeface="Georgia" pitchFamily="18" charset="0"/>
              </a:rPr>
              <a:t> (можно найти в техническом паспорте скважины).</a:t>
            </a:r>
          </a:p>
          <a:p>
            <a:pPr algn="just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642588" y="4509120"/>
            <a:ext cx="363349" cy="211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779912" y="6466929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51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21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1976</TotalTime>
  <Words>2358</Words>
  <Application>Microsoft Office PowerPoint</Application>
  <PresentationFormat>Экран (4:3)</PresentationFormat>
  <Paragraphs>161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Инструкция для недропользователей по заполнению статистической отчетности по форме №4-ЛС</vt:lpstr>
      <vt:lpstr>Общие положения </vt:lpstr>
      <vt:lpstr>Презентация PowerPoint</vt:lpstr>
      <vt:lpstr>Презентация PowerPoint</vt:lpstr>
      <vt:lpstr>Раздел 1. Сведения о лицензии на право пользования недрами при добыче питьевых и технических  подземных вод</vt:lpstr>
      <vt:lpstr>Презентация PowerPoint</vt:lpstr>
      <vt:lpstr>Презентация PowerPoint</vt:lpstr>
      <vt:lpstr>Раздел 3. Сведения о водоносных горизонтах на лицензионном участке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Елена</cp:lastModifiedBy>
  <cp:revision>218</cp:revision>
  <dcterms:modified xsi:type="dcterms:W3CDTF">2014-10-24T07:54:44Z</dcterms:modified>
</cp:coreProperties>
</file>